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353" r:id="rId3"/>
    <p:sldId id="259" r:id="rId4"/>
    <p:sldId id="258" r:id="rId5"/>
    <p:sldId id="343" r:id="rId6"/>
    <p:sldId id="340" r:id="rId7"/>
    <p:sldId id="339" r:id="rId8"/>
    <p:sldId id="352" r:id="rId9"/>
    <p:sldId id="265" r:id="rId10"/>
    <p:sldId id="351" r:id="rId11"/>
    <p:sldId id="331" r:id="rId12"/>
    <p:sldId id="267" r:id="rId13"/>
    <p:sldId id="268" r:id="rId14"/>
    <p:sldId id="270" r:id="rId15"/>
    <p:sldId id="273" r:id="rId16"/>
    <p:sldId id="341" r:id="rId17"/>
    <p:sldId id="342" r:id="rId18"/>
    <p:sldId id="274" r:id="rId19"/>
    <p:sldId id="275" r:id="rId20"/>
    <p:sldId id="276" r:id="rId21"/>
    <p:sldId id="279" r:id="rId22"/>
    <p:sldId id="281" r:id="rId23"/>
    <p:sldId id="282" r:id="rId24"/>
    <p:sldId id="283" r:id="rId25"/>
    <p:sldId id="285" r:id="rId26"/>
    <p:sldId id="286" r:id="rId27"/>
    <p:sldId id="287" r:id="rId28"/>
    <p:sldId id="288" r:id="rId29"/>
    <p:sldId id="364" r:id="rId30"/>
    <p:sldId id="289" r:id="rId31"/>
    <p:sldId id="292" r:id="rId32"/>
    <p:sldId id="301" r:id="rId33"/>
    <p:sldId id="294" r:id="rId34"/>
    <p:sldId id="290" r:id="rId35"/>
    <p:sldId id="291" r:id="rId36"/>
    <p:sldId id="293" r:id="rId37"/>
    <p:sldId id="295" r:id="rId38"/>
    <p:sldId id="296" r:id="rId39"/>
    <p:sldId id="297" r:id="rId40"/>
    <p:sldId id="299" r:id="rId41"/>
    <p:sldId id="366" r:id="rId42"/>
    <p:sldId id="302" r:id="rId43"/>
    <p:sldId id="303" r:id="rId44"/>
    <p:sldId id="309" r:id="rId45"/>
    <p:sldId id="305" r:id="rId46"/>
    <p:sldId id="306" r:id="rId47"/>
    <p:sldId id="307" r:id="rId48"/>
    <p:sldId id="365" r:id="rId49"/>
    <p:sldId id="310" r:id="rId50"/>
    <p:sldId id="333" r:id="rId51"/>
    <p:sldId id="311" r:id="rId52"/>
    <p:sldId id="312" r:id="rId53"/>
    <p:sldId id="348" r:id="rId54"/>
    <p:sldId id="313" r:id="rId55"/>
    <p:sldId id="314" r:id="rId56"/>
    <p:sldId id="359" r:id="rId57"/>
    <p:sldId id="315" r:id="rId58"/>
    <p:sldId id="316" r:id="rId59"/>
    <p:sldId id="317" r:id="rId60"/>
    <p:sldId id="346" r:id="rId61"/>
    <p:sldId id="334" r:id="rId62"/>
    <p:sldId id="321" r:id="rId63"/>
    <p:sldId id="320" r:id="rId64"/>
    <p:sldId id="322" r:id="rId65"/>
    <p:sldId id="323" r:id="rId66"/>
    <p:sldId id="324" r:id="rId67"/>
    <p:sldId id="327" r:id="rId68"/>
    <p:sldId id="326" r:id="rId69"/>
    <p:sldId id="367" r:id="rId70"/>
    <p:sldId id="368" r:id="rId71"/>
    <p:sldId id="330"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5B0C4C-FF93-47F2-8490-80A7CF03BBEB}">
          <p14:sldIdLst>
            <p14:sldId id="256"/>
            <p14:sldId id="353"/>
            <p14:sldId id="259"/>
            <p14:sldId id="258"/>
            <p14:sldId id="343"/>
            <p14:sldId id="340"/>
            <p14:sldId id="339"/>
            <p14:sldId id="352"/>
            <p14:sldId id="265"/>
            <p14:sldId id="351"/>
            <p14:sldId id="331"/>
            <p14:sldId id="267"/>
            <p14:sldId id="268"/>
            <p14:sldId id="270"/>
            <p14:sldId id="273"/>
            <p14:sldId id="341"/>
            <p14:sldId id="342"/>
            <p14:sldId id="274"/>
            <p14:sldId id="275"/>
            <p14:sldId id="276"/>
            <p14:sldId id="279"/>
            <p14:sldId id="281"/>
            <p14:sldId id="282"/>
            <p14:sldId id="283"/>
            <p14:sldId id="285"/>
            <p14:sldId id="286"/>
            <p14:sldId id="287"/>
            <p14:sldId id="288"/>
            <p14:sldId id="364"/>
            <p14:sldId id="289"/>
            <p14:sldId id="292"/>
            <p14:sldId id="301"/>
            <p14:sldId id="294"/>
            <p14:sldId id="290"/>
            <p14:sldId id="291"/>
            <p14:sldId id="293"/>
            <p14:sldId id="295"/>
            <p14:sldId id="296"/>
            <p14:sldId id="297"/>
            <p14:sldId id="299"/>
            <p14:sldId id="366"/>
            <p14:sldId id="302"/>
            <p14:sldId id="303"/>
            <p14:sldId id="309"/>
            <p14:sldId id="305"/>
            <p14:sldId id="306"/>
            <p14:sldId id="307"/>
            <p14:sldId id="365"/>
            <p14:sldId id="310"/>
            <p14:sldId id="333"/>
            <p14:sldId id="311"/>
            <p14:sldId id="312"/>
            <p14:sldId id="348"/>
            <p14:sldId id="313"/>
            <p14:sldId id="314"/>
            <p14:sldId id="359"/>
            <p14:sldId id="315"/>
            <p14:sldId id="316"/>
            <p14:sldId id="317"/>
            <p14:sldId id="346"/>
            <p14:sldId id="334"/>
            <p14:sldId id="321"/>
            <p14:sldId id="320"/>
            <p14:sldId id="322"/>
            <p14:sldId id="323"/>
            <p14:sldId id="324"/>
            <p14:sldId id="327"/>
            <p14:sldId id="326"/>
            <p14:sldId id="367"/>
            <p14:sldId id="368"/>
            <p14:sldId id="33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melis,Shannon" initials="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E31"/>
    <a:srgbClr val="000E2F"/>
    <a:srgbClr val="78AFBB"/>
    <a:srgbClr val="8A2121"/>
    <a:srgbClr val="CE952E"/>
    <a:srgbClr val="EF6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86" d="100"/>
          <a:sy n="86" d="100"/>
        </p:scale>
        <p:origin x="-1354"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896"/>
    </p:cViewPr>
  </p:sorterViewPr>
  <p:notesViewPr>
    <p:cSldViewPr>
      <p:cViewPr varScale="1">
        <p:scale>
          <a:sx n="53" d="100"/>
          <a:sy n="53" d="100"/>
        </p:scale>
        <p:origin x="-2868" y="-90"/>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8" rIns="93173" bIns="46588" rtlCol="0"/>
          <a:lstStyle>
            <a:lvl1pPr algn="l">
              <a:defRPr sz="1200"/>
            </a:lvl1pPr>
          </a:lstStyle>
          <a:p>
            <a:endParaRPr lang="en-PH"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8" rIns="93173" bIns="46588" rtlCol="0"/>
          <a:lstStyle>
            <a:lvl1pPr algn="r">
              <a:defRPr sz="1200"/>
            </a:lvl1pPr>
          </a:lstStyle>
          <a:p>
            <a:fld id="{8BB279EF-BE28-4602-988B-B05514D46BB1}" type="datetimeFigureOut">
              <a:rPr lang="en-PH" smtClean="0"/>
              <a:t>6/4/2018</a:t>
            </a:fld>
            <a:endParaRPr lang="en-PH"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8" rIns="93173" bIns="46588" rtlCol="0" anchor="b"/>
          <a:lstStyle>
            <a:lvl1pPr algn="l">
              <a:defRPr sz="1200"/>
            </a:lvl1pPr>
          </a:lstStyle>
          <a:p>
            <a:endParaRPr lang="en-PH"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8" rIns="93173" bIns="46588" rtlCol="0" anchor="b"/>
          <a:lstStyle>
            <a:lvl1pPr algn="r">
              <a:defRPr sz="1200"/>
            </a:lvl1pPr>
          </a:lstStyle>
          <a:p>
            <a:fld id="{D1A667A9-EEA5-4EEC-B336-3B64D2ACC6DA}" type="slidenum">
              <a:rPr lang="en-PH" smtClean="0"/>
              <a:t>‹#›</a:t>
            </a:fld>
            <a:endParaRPr lang="en-PH" dirty="0"/>
          </a:p>
        </p:txBody>
      </p:sp>
    </p:spTree>
    <p:extLst>
      <p:ext uri="{BB962C8B-B14F-4D97-AF65-F5344CB8AC3E}">
        <p14:creationId xmlns:p14="http://schemas.microsoft.com/office/powerpoint/2010/main" val="155724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8" rIns="93173" bIns="46588" rtlCol="0"/>
          <a:lstStyle>
            <a:lvl1pPr algn="l">
              <a:defRPr sz="1200"/>
            </a:lvl1pPr>
          </a:lstStyle>
          <a:p>
            <a:endParaRPr lang="en-PH"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8" rIns="93173" bIns="46588" rtlCol="0"/>
          <a:lstStyle>
            <a:lvl1pPr algn="r">
              <a:defRPr sz="1200"/>
            </a:lvl1pPr>
          </a:lstStyle>
          <a:p>
            <a:fld id="{B75E1771-A7B1-4A91-958F-4C50DD45F4D7}" type="datetimeFigureOut">
              <a:rPr lang="en-PH" smtClean="0"/>
              <a:t>6/4/2018</a:t>
            </a:fld>
            <a:endParaRPr lang="en-PH"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8" rIns="93173" bIns="46588" rtlCol="0" anchor="ctr"/>
          <a:lstStyle/>
          <a:p>
            <a:endParaRPr lang="en-PH"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8" rIns="93173"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8" rIns="93173" bIns="46588" rtlCol="0" anchor="b"/>
          <a:lstStyle>
            <a:lvl1pPr algn="l">
              <a:defRPr sz="1200"/>
            </a:lvl1pPr>
          </a:lstStyle>
          <a:p>
            <a:endParaRPr lang="en-PH"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8" rIns="93173" bIns="46588" rtlCol="0" anchor="b"/>
          <a:lstStyle>
            <a:lvl1pPr algn="r">
              <a:defRPr sz="1200"/>
            </a:lvl1pPr>
          </a:lstStyle>
          <a:p>
            <a:fld id="{60DB96F3-AB3B-4A44-870F-2FBB5484A874}" type="slidenum">
              <a:rPr lang="en-PH" smtClean="0"/>
              <a:t>‹#›</a:t>
            </a:fld>
            <a:endParaRPr lang="en-PH" dirty="0"/>
          </a:p>
        </p:txBody>
      </p:sp>
    </p:spTree>
    <p:extLst>
      <p:ext uri="{BB962C8B-B14F-4D97-AF65-F5344CB8AC3E}">
        <p14:creationId xmlns:p14="http://schemas.microsoft.com/office/powerpoint/2010/main" val="135773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2</a:t>
            </a:fld>
            <a:endParaRPr lang="en-PH" dirty="0"/>
          </a:p>
        </p:txBody>
      </p:sp>
    </p:spTree>
    <p:extLst>
      <p:ext uri="{BB962C8B-B14F-4D97-AF65-F5344CB8AC3E}">
        <p14:creationId xmlns:p14="http://schemas.microsoft.com/office/powerpoint/2010/main" val="207142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20</a:t>
            </a:fld>
            <a:endParaRPr lang="en-PH" dirty="0"/>
          </a:p>
        </p:txBody>
      </p:sp>
    </p:spTree>
    <p:extLst>
      <p:ext uri="{BB962C8B-B14F-4D97-AF65-F5344CB8AC3E}">
        <p14:creationId xmlns:p14="http://schemas.microsoft.com/office/powerpoint/2010/main" val="215153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22</a:t>
            </a:fld>
            <a:endParaRPr lang="en-PH" dirty="0"/>
          </a:p>
        </p:txBody>
      </p:sp>
    </p:spTree>
    <p:extLst>
      <p:ext uri="{BB962C8B-B14F-4D97-AF65-F5344CB8AC3E}">
        <p14:creationId xmlns:p14="http://schemas.microsoft.com/office/powerpoint/2010/main" val="16697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24</a:t>
            </a:fld>
            <a:endParaRPr lang="en-PH" dirty="0"/>
          </a:p>
        </p:txBody>
      </p:sp>
    </p:spTree>
    <p:extLst>
      <p:ext uri="{BB962C8B-B14F-4D97-AF65-F5344CB8AC3E}">
        <p14:creationId xmlns:p14="http://schemas.microsoft.com/office/powerpoint/2010/main" val="17822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28</a:t>
            </a:fld>
            <a:endParaRPr lang="en-PH" dirty="0"/>
          </a:p>
        </p:txBody>
      </p:sp>
    </p:spTree>
    <p:extLst>
      <p:ext uri="{BB962C8B-B14F-4D97-AF65-F5344CB8AC3E}">
        <p14:creationId xmlns:p14="http://schemas.microsoft.com/office/powerpoint/2010/main" val="1606155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31</a:t>
            </a:fld>
            <a:endParaRPr lang="en-PH" dirty="0"/>
          </a:p>
        </p:txBody>
      </p:sp>
    </p:spTree>
    <p:extLst>
      <p:ext uri="{BB962C8B-B14F-4D97-AF65-F5344CB8AC3E}">
        <p14:creationId xmlns:p14="http://schemas.microsoft.com/office/powerpoint/2010/main" val="290010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39</a:t>
            </a:fld>
            <a:endParaRPr lang="en-PH" dirty="0"/>
          </a:p>
        </p:txBody>
      </p:sp>
    </p:spTree>
    <p:extLst>
      <p:ext uri="{BB962C8B-B14F-4D97-AF65-F5344CB8AC3E}">
        <p14:creationId xmlns:p14="http://schemas.microsoft.com/office/powerpoint/2010/main" val="366046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40</a:t>
            </a:fld>
            <a:endParaRPr lang="en-PH" dirty="0"/>
          </a:p>
        </p:txBody>
      </p:sp>
    </p:spTree>
    <p:extLst>
      <p:ext uri="{BB962C8B-B14F-4D97-AF65-F5344CB8AC3E}">
        <p14:creationId xmlns:p14="http://schemas.microsoft.com/office/powerpoint/2010/main" val="428551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41</a:t>
            </a:fld>
            <a:endParaRPr lang="en-PH" dirty="0"/>
          </a:p>
        </p:txBody>
      </p:sp>
    </p:spTree>
    <p:extLst>
      <p:ext uri="{BB962C8B-B14F-4D97-AF65-F5344CB8AC3E}">
        <p14:creationId xmlns:p14="http://schemas.microsoft.com/office/powerpoint/2010/main" val="3775005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43</a:t>
            </a:fld>
            <a:endParaRPr lang="en-PH" dirty="0"/>
          </a:p>
        </p:txBody>
      </p:sp>
    </p:spTree>
    <p:extLst>
      <p:ext uri="{BB962C8B-B14F-4D97-AF65-F5344CB8AC3E}">
        <p14:creationId xmlns:p14="http://schemas.microsoft.com/office/powerpoint/2010/main" val="63760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44</a:t>
            </a:fld>
            <a:endParaRPr lang="en-PH" dirty="0"/>
          </a:p>
        </p:txBody>
      </p:sp>
    </p:spTree>
    <p:extLst>
      <p:ext uri="{BB962C8B-B14F-4D97-AF65-F5344CB8AC3E}">
        <p14:creationId xmlns:p14="http://schemas.microsoft.com/office/powerpoint/2010/main" val="228779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3</a:t>
            </a:fld>
            <a:endParaRPr lang="en-PH" dirty="0"/>
          </a:p>
        </p:txBody>
      </p:sp>
    </p:spTree>
    <p:extLst>
      <p:ext uri="{BB962C8B-B14F-4D97-AF65-F5344CB8AC3E}">
        <p14:creationId xmlns:p14="http://schemas.microsoft.com/office/powerpoint/2010/main" val="361204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47</a:t>
            </a:fld>
            <a:endParaRPr lang="en-PH" dirty="0"/>
          </a:p>
        </p:txBody>
      </p:sp>
    </p:spTree>
    <p:extLst>
      <p:ext uri="{BB962C8B-B14F-4D97-AF65-F5344CB8AC3E}">
        <p14:creationId xmlns:p14="http://schemas.microsoft.com/office/powerpoint/2010/main" val="270569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48</a:t>
            </a:fld>
            <a:endParaRPr lang="en-PH" dirty="0"/>
          </a:p>
        </p:txBody>
      </p:sp>
    </p:spTree>
    <p:extLst>
      <p:ext uri="{BB962C8B-B14F-4D97-AF65-F5344CB8AC3E}">
        <p14:creationId xmlns:p14="http://schemas.microsoft.com/office/powerpoint/2010/main" val="142344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62</a:t>
            </a:fld>
            <a:endParaRPr lang="en-PH" dirty="0"/>
          </a:p>
        </p:txBody>
      </p:sp>
    </p:spTree>
    <p:extLst>
      <p:ext uri="{BB962C8B-B14F-4D97-AF65-F5344CB8AC3E}">
        <p14:creationId xmlns:p14="http://schemas.microsoft.com/office/powerpoint/2010/main" val="746547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63</a:t>
            </a:fld>
            <a:endParaRPr lang="en-PH" dirty="0"/>
          </a:p>
        </p:txBody>
      </p:sp>
    </p:spTree>
    <p:extLst>
      <p:ext uri="{BB962C8B-B14F-4D97-AF65-F5344CB8AC3E}">
        <p14:creationId xmlns:p14="http://schemas.microsoft.com/office/powerpoint/2010/main" val="227425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67</a:t>
            </a:fld>
            <a:endParaRPr lang="en-PH" dirty="0"/>
          </a:p>
        </p:txBody>
      </p:sp>
    </p:spTree>
    <p:extLst>
      <p:ext uri="{BB962C8B-B14F-4D97-AF65-F5344CB8AC3E}">
        <p14:creationId xmlns:p14="http://schemas.microsoft.com/office/powerpoint/2010/main" val="669016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68</a:t>
            </a:fld>
            <a:endParaRPr lang="en-PH" dirty="0"/>
          </a:p>
        </p:txBody>
      </p:sp>
    </p:spTree>
    <p:extLst>
      <p:ext uri="{BB962C8B-B14F-4D97-AF65-F5344CB8AC3E}">
        <p14:creationId xmlns:p14="http://schemas.microsoft.com/office/powerpoint/2010/main" val="104349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4</a:t>
            </a:fld>
            <a:endParaRPr lang="en-PH" dirty="0"/>
          </a:p>
        </p:txBody>
      </p:sp>
    </p:spTree>
    <p:extLst>
      <p:ext uri="{BB962C8B-B14F-4D97-AF65-F5344CB8AC3E}">
        <p14:creationId xmlns:p14="http://schemas.microsoft.com/office/powerpoint/2010/main" val="45662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5</a:t>
            </a:fld>
            <a:endParaRPr lang="en-PH" dirty="0"/>
          </a:p>
        </p:txBody>
      </p:sp>
    </p:spTree>
    <p:extLst>
      <p:ext uri="{BB962C8B-B14F-4D97-AF65-F5344CB8AC3E}">
        <p14:creationId xmlns:p14="http://schemas.microsoft.com/office/powerpoint/2010/main" val="260401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9</a:t>
            </a:fld>
            <a:endParaRPr lang="en-PH" dirty="0"/>
          </a:p>
        </p:txBody>
      </p:sp>
    </p:spTree>
    <p:extLst>
      <p:ext uri="{BB962C8B-B14F-4D97-AF65-F5344CB8AC3E}">
        <p14:creationId xmlns:p14="http://schemas.microsoft.com/office/powerpoint/2010/main" val="184394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11</a:t>
            </a:fld>
            <a:endParaRPr lang="en-PH" dirty="0"/>
          </a:p>
        </p:txBody>
      </p:sp>
    </p:spTree>
    <p:extLst>
      <p:ext uri="{BB962C8B-B14F-4D97-AF65-F5344CB8AC3E}">
        <p14:creationId xmlns:p14="http://schemas.microsoft.com/office/powerpoint/2010/main" val="377954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12</a:t>
            </a:fld>
            <a:endParaRPr lang="en-PH" dirty="0"/>
          </a:p>
        </p:txBody>
      </p:sp>
    </p:spTree>
    <p:extLst>
      <p:ext uri="{BB962C8B-B14F-4D97-AF65-F5344CB8AC3E}">
        <p14:creationId xmlns:p14="http://schemas.microsoft.com/office/powerpoint/2010/main" val="95173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14</a:t>
            </a:fld>
            <a:endParaRPr lang="en-PH" dirty="0"/>
          </a:p>
        </p:txBody>
      </p:sp>
    </p:spTree>
    <p:extLst>
      <p:ext uri="{BB962C8B-B14F-4D97-AF65-F5344CB8AC3E}">
        <p14:creationId xmlns:p14="http://schemas.microsoft.com/office/powerpoint/2010/main" val="221425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B96F3-AB3B-4A44-870F-2FBB5484A874}" type="slidenum">
              <a:rPr lang="en-PH" smtClean="0"/>
              <a:t>15</a:t>
            </a:fld>
            <a:endParaRPr lang="en-PH" dirty="0"/>
          </a:p>
        </p:txBody>
      </p:sp>
    </p:spTree>
    <p:extLst>
      <p:ext uri="{BB962C8B-B14F-4D97-AF65-F5344CB8AC3E}">
        <p14:creationId xmlns:p14="http://schemas.microsoft.com/office/powerpoint/2010/main" val="2238519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3718" y="2895600"/>
            <a:ext cx="7476564" cy="914400"/>
          </a:xfrm>
        </p:spPr>
        <p:txBody>
          <a:bodyPr>
            <a:normAutofit/>
          </a:bodyPr>
          <a:lstStyle>
            <a:lvl1pPr>
              <a:defRPr sz="5400"/>
            </a:lvl1pPr>
          </a:lstStyle>
          <a:p>
            <a:r>
              <a:rPr lang="en-US" dirty="0" smtClean="0"/>
              <a:t>Click to edit title</a:t>
            </a:r>
            <a:endParaRPr lang="en-US" dirty="0"/>
          </a:p>
        </p:txBody>
      </p:sp>
      <p:sp>
        <p:nvSpPr>
          <p:cNvPr id="3" name="Subtitle 2"/>
          <p:cNvSpPr>
            <a:spLocks noGrp="1"/>
          </p:cNvSpPr>
          <p:nvPr>
            <p:ph type="subTitle" idx="1"/>
          </p:nvPr>
        </p:nvSpPr>
        <p:spPr>
          <a:xfrm>
            <a:off x="1842247" y="3886200"/>
            <a:ext cx="5459506" cy="990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style</a:t>
            </a:r>
            <a:endParaRPr lang="en-US" dirty="0"/>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671" y="609600"/>
            <a:ext cx="7960658" cy="8382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605118" y="1524000"/>
            <a:ext cx="7933764"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b="1" i="1" kern="1200">
          <a:solidFill>
            <a:srgbClr val="00B050"/>
          </a:solidFill>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40.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ompliance.uconn.edu/reporting-concerns/reporting-overview/" TargetMode="External"/><Relationship Id="rId5" Type="http://schemas.openxmlformats.org/officeDocument/2006/relationships/image" Target="../media/image8.png"/><Relationship Id="rId4" Type="http://schemas.openxmlformats.org/officeDocument/2006/relationships/hyperlink" Target="mailto:compliance.officer@uchc.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health.uconn.edu/policies/wp-content/uploads/sites/28/2015/07/policy_2002_43.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3_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ealth.uconn.edu/disclaimersprivac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health.uconn.edu/policies/wp-content/uploads/sites/28/2015/07/policy_2003_13.pdf"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3_17a.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3_17b.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17c.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15.pdf" TargetMode="External"/><Relationship Id="rId1" Type="http://schemas.openxmlformats.org/officeDocument/2006/relationships/slideLayout" Target="../slideLayouts/slideLayout2.xml"/><Relationship Id="rId4" Type="http://schemas.openxmlformats.org/officeDocument/2006/relationships/hyperlink" Target="https://health.uconn.edu/policies/wp-content/uploads/sites/28/2015/07/policy_2003_14.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1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health.uconn.edu/policies/wp-content/uploads/sites/28/2015/07/policy_2014_03.pdf" TargetMode="External"/><Relationship Id="rId4" Type="http://schemas.openxmlformats.org/officeDocument/2006/relationships/hyperlink" Target="https://health.uconn.edu/policies/wp-content/uploads/sites/28/2015/07/policy_2003_16.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14_07.pdf" TargetMode="External"/><Relationship Id="rId2" Type="http://schemas.openxmlformats.org/officeDocument/2006/relationships/hyperlink" Target="https://health.uconn.edu/policies/wp-content/uploads/sites/28/2015/07/policy_2003_21.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19.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2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3_24.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health.uconn.edu/policies/wp-content/uploads/sites/28/2017/04/policy_08_117_ham.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nursing.uchc.edu/hosp_admin_manual/docs/03-005.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ealth.uconn.edu/policies/wp-content/uploads/sites/28/2015/07/policy_2003_2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health.uconn.edu/policies/wp-content/uploads/sites/28/2016/02/policy_2016_01.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14_09.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health.uconn.edu/policies/wp-content/uploads/sites/28/2015/07/policy_2003_23.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lth.uconn.edu/policies/wp-content/uploads/sites/28/2015/07/policy_2007_07.pdf" TargetMode="External"/><Relationship Id="rId1" Type="http://schemas.openxmlformats.org/officeDocument/2006/relationships/slideLayout" Target="../slideLayouts/slideLayout2.xml"/><Relationship Id="rId5" Type="http://schemas.openxmlformats.org/officeDocument/2006/relationships/hyperlink" Target="https://health.uconn.edu/policies/wp-content/uploads/sites/28/2015/07/policy_2005_10.pdf" TargetMode="External"/><Relationship Id="rId4" Type="http://schemas.openxmlformats.org/officeDocument/2006/relationships/hyperlink" Target="https://health.uconn.edu/policies/wp-content/uploads/sites/28/2015/07/policy_2011_02.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11_03.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uconnhealthexpress.uchc.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8.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8_0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ublicsafety.uconn.edu/police/contact/uconn-health/" TargetMode="External"/><Relationship Id="rId2" Type="http://schemas.openxmlformats.org/officeDocument/2006/relationships/hyperlink" Target="https://health.uconn.edu/information-technology/products-and-services/telecommunications-and-voice-services/bring-your-own-device-byod/"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health.uconn.edu/policies/wp-content/uploads/sites/28/2015/07/policy_2008_03.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11_04.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health.uconn.edu/policies/wp-content/uploads/sites/28/2015/07/policy_2011_04_addendum.pdf" TargetMode="External"/><Relationship Id="rId4" Type="http://schemas.openxmlformats.org/officeDocument/2006/relationships/hyperlink" Target="https://health.uconn.edu/policies/wp-content/uploads/sites/28/2015/07/policy_2012_01.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health.uconn.edu/information-technology/about-us/divisions/it-security/cyber-security-awarenes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health.uconn.edu/policies/wp-content/uploads/sites/28/2015/07/policy_2003_28.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3_30.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3_04.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health.uconn.edu/policies/wp-content/uploads/sites/28/2015/07/policy_2003_06.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health.uconn.edu/policies/wp-content/uploads/sites/28/2015/07/policy_2003_05.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mailto:privacyoffice@uchc.edu" TargetMode="External"/><Relationship Id="rId7" Type="http://schemas.openxmlformats.org/officeDocument/2006/relationships/hyperlink" Target="https://health.uconn.edu/policies/wp-content/uploads/sites/28/2015/07/policy_2003_09.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cagray@uchc.edu" TargetMode="External"/><Relationship Id="rId4" Type="http://schemas.openxmlformats.org/officeDocument/2006/relationships/hyperlink" Target="http://audit.uconn.edu/wp-content/uploads/sites/832/2017/09/HIPAA-Privacy-Incident-Report.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cagray@uchc.edu" TargetMode="External"/><Relationship Id="rId7" Type="http://schemas.openxmlformats.org/officeDocument/2006/relationships/image" Target="../media/image4.png"/><Relationship Id="rId2" Type="http://schemas.openxmlformats.org/officeDocument/2006/relationships/hyperlink" Target="mailto:rrudnick@uchc.edu" TargetMode="External"/><Relationship Id="rId1" Type="http://schemas.openxmlformats.org/officeDocument/2006/relationships/slideLayout" Target="../slideLayouts/slideLayout2.xml"/><Relationship Id="rId6" Type="http://schemas.openxmlformats.org/officeDocument/2006/relationships/hyperlink" Target="https://health.uconn.edu/policies/policies-specific-areas/specific-area-hipaa-security/" TargetMode="External"/><Relationship Id="rId5" Type="http://schemas.openxmlformats.org/officeDocument/2006/relationships/hyperlink" Target="https://health.uconn.edu/policies/policies-specific-areas/specific-area-hipaa-privacy/" TargetMode="External"/><Relationship Id="rId4" Type="http://schemas.openxmlformats.org/officeDocument/2006/relationships/hyperlink" Target="mailto:helpdesk@uchc.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mailto:compliance.officer@uch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924800" cy="914400"/>
          </a:xfrm>
        </p:spPr>
        <p:txBody>
          <a:bodyPr>
            <a:noAutofit/>
          </a:bodyPr>
          <a:lstStyle/>
          <a:p>
            <a:r>
              <a:rPr lang="en-PH" sz="4400" dirty="0" smtClean="0">
                <a:solidFill>
                  <a:srgbClr val="002060"/>
                </a:solidFill>
              </a:rPr>
              <a:t>Healthcare Compliance and </a:t>
            </a:r>
            <a:br>
              <a:rPr lang="en-PH" sz="4400" dirty="0" smtClean="0">
                <a:solidFill>
                  <a:srgbClr val="002060"/>
                </a:solidFill>
              </a:rPr>
            </a:br>
            <a:r>
              <a:rPr lang="en-PH" sz="4400" dirty="0" smtClean="0">
                <a:solidFill>
                  <a:srgbClr val="002060"/>
                </a:solidFill>
              </a:rPr>
              <a:t>Privacy/Security Training</a:t>
            </a:r>
            <a:endParaRPr lang="en-PH" sz="4400" dirty="0">
              <a:solidFill>
                <a:srgbClr val="002060"/>
              </a:solidFill>
            </a:endParaRPr>
          </a:p>
        </p:txBody>
      </p:sp>
      <p:sp>
        <p:nvSpPr>
          <p:cNvPr id="3" name="Subtitle 2"/>
          <p:cNvSpPr>
            <a:spLocks noGrp="1"/>
          </p:cNvSpPr>
          <p:nvPr>
            <p:ph type="subTitle" idx="1"/>
          </p:nvPr>
        </p:nvSpPr>
        <p:spPr>
          <a:xfrm>
            <a:off x="1905000" y="4343400"/>
            <a:ext cx="5459506" cy="990600"/>
          </a:xfrm>
        </p:spPr>
        <p:txBody>
          <a:bodyPr>
            <a:normAutofit lnSpcReduction="10000"/>
          </a:bodyPr>
          <a:lstStyle/>
          <a:p>
            <a:r>
              <a:rPr lang="en-PH" b="1" dirty="0" smtClean="0">
                <a:solidFill>
                  <a:srgbClr val="7C8E31"/>
                </a:solidFill>
              </a:rPr>
              <a:t>MPH</a:t>
            </a:r>
            <a:r>
              <a:rPr lang="en-PH" b="1" dirty="0" smtClean="0">
                <a:solidFill>
                  <a:srgbClr val="7C8E31"/>
                </a:solidFill>
              </a:rPr>
              <a:t> </a:t>
            </a:r>
            <a:r>
              <a:rPr lang="en-PH" b="1" dirty="0" smtClean="0">
                <a:solidFill>
                  <a:srgbClr val="7C8E31"/>
                </a:solidFill>
              </a:rPr>
              <a:t>Students</a:t>
            </a:r>
          </a:p>
          <a:p>
            <a:r>
              <a:rPr lang="en-PH" b="1" dirty="0" smtClean="0">
                <a:solidFill>
                  <a:srgbClr val="7C8E31"/>
                </a:solidFill>
              </a:rPr>
              <a:t>2018-2019</a:t>
            </a:r>
            <a:endParaRPr lang="en-PH" b="1"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
        <p:nvSpPr>
          <p:cNvPr id="5" name="TextBox 4"/>
          <p:cNvSpPr txBox="1"/>
          <p:nvPr/>
        </p:nvSpPr>
        <p:spPr>
          <a:xfrm>
            <a:off x="3733800" y="6248400"/>
            <a:ext cx="5638801" cy="707886"/>
          </a:xfrm>
          <a:prstGeom prst="rect">
            <a:avLst/>
          </a:prstGeom>
          <a:noFill/>
        </p:spPr>
        <p:txBody>
          <a:bodyPr wrap="square" rtlCol="0">
            <a:spAutoFit/>
          </a:bodyPr>
          <a:lstStyle/>
          <a:p>
            <a:r>
              <a:rPr lang="en-US" sz="2000" b="1" dirty="0" smtClean="0">
                <a:solidFill>
                  <a:srgbClr val="000E2F"/>
                </a:solidFill>
              </a:rPr>
              <a:t>Office of Healthcare and Regulatory Compliance</a:t>
            </a:r>
          </a:p>
          <a:p>
            <a:endParaRPr lang="en-US" sz="2000" dirty="0">
              <a:solidFill>
                <a:srgbClr val="000E2F"/>
              </a:solidFill>
            </a:endParaRPr>
          </a:p>
        </p:txBody>
      </p:sp>
    </p:spTree>
    <p:extLst>
      <p:ext uri="{BB962C8B-B14F-4D97-AF65-F5344CB8AC3E}">
        <p14:creationId xmlns:p14="http://schemas.microsoft.com/office/powerpoint/2010/main" val="347344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1" y="1400145"/>
            <a:ext cx="7467600" cy="4602163"/>
          </a:xfrm>
        </p:spPr>
        <p:txBody>
          <a:bodyPr>
            <a:normAutofit/>
          </a:bodyPr>
          <a:lstStyle/>
          <a:p>
            <a:pPr marL="0" indent="0">
              <a:buNone/>
            </a:pPr>
            <a:r>
              <a:rPr lang="en-US" sz="2500" b="1" dirty="0">
                <a:solidFill>
                  <a:srgbClr val="7C8E31"/>
                </a:solidFill>
              </a:rPr>
              <a:t>Employees and students have an obligation to report known/suspected non-compliance or unethical practice. </a:t>
            </a:r>
          </a:p>
          <a:p>
            <a:endParaRPr lang="en-US" sz="2500" b="1" dirty="0">
              <a:solidFill>
                <a:srgbClr val="7C8E31"/>
              </a:solidFill>
            </a:endParaRPr>
          </a:p>
          <a:p>
            <a:pPr marL="0" indent="0">
              <a:buNone/>
            </a:pPr>
            <a:r>
              <a:rPr lang="en-US" sz="2500" b="1" dirty="0">
                <a:solidFill>
                  <a:srgbClr val="7C8E31"/>
                </a:solidFill>
              </a:rPr>
              <a:t>Retaliation against any individual who, in good faith, reports a concern or participates in the investigation of alleged violations is </a:t>
            </a:r>
            <a:r>
              <a:rPr lang="en-US" sz="2500" b="1" i="1" dirty="0">
                <a:solidFill>
                  <a:srgbClr val="7C8E31"/>
                </a:solidFill>
              </a:rPr>
              <a:t>strictly forbidden</a:t>
            </a:r>
            <a:r>
              <a:rPr lang="en-US" sz="2500" b="1" dirty="0" smtClean="0">
                <a:solidFill>
                  <a:srgbClr val="7C8E31"/>
                </a:solidFill>
              </a:rPr>
              <a:t>.</a:t>
            </a:r>
          </a:p>
          <a:p>
            <a:pPr marL="0" indent="0">
              <a:buNone/>
            </a:pPr>
            <a:endParaRPr lang="en-US" sz="2400" b="1" dirty="0">
              <a:solidFill>
                <a:srgbClr val="7C8E31"/>
              </a:solidFill>
            </a:endParaRPr>
          </a:p>
          <a:p>
            <a:pPr marL="0" indent="0">
              <a:buNone/>
            </a:pPr>
            <a:endParaRPr lang="en-US" sz="2400" b="1" dirty="0">
              <a:solidFill>
                <a:srgbClr val="7C8E31"/>
              </a:solidFill>
              <a:hlinkClick r:id="rId2"/>
            </a:endParaRPr>
          </a:p>
          <a:p>
            <a:pPr marL="0" indent="0">
              <a:buNone/>
            </a:pPr>
            <a:r>
              <a:rPr lang="en-US" sz="2400" b="1" dirty="0" smtClean="0">
                <a:solidFill>
                  <a:srgbClr val="7C8E31"/>
                </a:solidFill>
              </a:rPr>
              <a:t>		      </a:t>
            </a:r>
          </a:p>
          <a:p>
            <a:pPr marL="0" indent="0">
              <a:buNone/>
            </a:pPr>
            <a:endParaRPr lang="en-US" sz="2400" b="1" dirty="0">
              <a:solidFill>
                <a:srgbClr val="7C8E31"/>
              </a:solidFill>
              <a:hlinkClick r:id="rId2"/>
            </a:endParaRPr>
          </a:p>
          <a:p>
            <a:pPr marL="0" indent="0">
              <a:buNone/>
            </a:pPr>
            <a:endParaRPr lang="en-US" sz="1400" b="1" dirty="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5087908"/>
            <a:ext cx="1145782" cy="914400"/>
          </a:xfrm>
          <a:prstGeom prst="rect">
            <a:avLst/>
          </a:prstGeom>
        </p:spPr>
      </p:pic>
      <p:sp>
        <p:nvSpPr>
          <p:cNvPr id="2" name="TextBox 1"/>
          <p:cNvSpPr txBox="1"/>
          <p:nvPr/>
        </p:nvSpPr>
        <p:spPr>
          <a:xfrm>
            <a:off x="2743200" y="5375831"/>
            <a:ext cx="2514600" cy="338554"/>
          </a:xfrm>
          <a:prstGeom prst="rect">
            <a:avLst/>
          </a:prstGeom>
          <a:noFill/>
        </p:spPr>
        <p:txBody>
          <a:bodyPr wrap="square" rtlCol="0">
            <a:spAutoFit/>
          </a:bodyPr>
          <a:lstStyle/>
          <a:p>
            <a:r>
              <a:rPr lang="en-US" sz="1600" b="1" dirty="0">
                <a:solidFill>
                  <a:srgbClr val="7C8E31"/>
                </a:solidFill>
                <a:latin typeface="Arial" panose="020B0604020202020204" pitchFamily="34" charset="0"/>
                <a:cs typeface="Arial" panose="020B0604020202020204" pitchFamily="34" charset="0"/>
                <a:hlinkClick r:id="rId2"/>
              </a:rPr>
              <a:t>Non-retaliation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33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0234" b="4167"/>
          <a:stretch/>
        </p:blipFill>
        <p:spPr>
          <a:xfrm>
            <a:off x="503127" y="914400"/>
            <a:ext cx="4221273" cy="5486400"/>
          </a:xfrm>
        </p:spPr>
      </p:pic>
      <p:sp>
        <p:nvSpPr>
          <p:cNvPr id="5" name="Rectangle 4"/>
          <p:cNvSpPr/>
          <p:nvPr/>
        </p:nvSpPr>
        <p:spPr>
          <a:xfrm>
            <a:off x="1676400" y="2883456"/>
            <a:ext cx="2286000" cy="2831544"/>
          </a:xfrm>
          <a:prstGeom prst="rect">
            <a:avLst/>
          </a:prstGeom>
        </p:spPr>
        <p:txBody>
          <a:bodyPr wrap="square">
            <a:spAutoFit/>
          </a:bodyPr>
          <a:lstStyle/>
          <a:p>
            <a:pPr algn="ctr"/>
            <a:r>
              <a:rPr lang="en-US" b="1" dirty="0" smtClean="0">
                <a:solidFill>
                  <a:srgbClr val="000E2F"/>
                </a:solidFill>
              </a:rPr>
              <a:t>Office of Healthcare &amp; Regulatory Compliance </a:t>
            </a:r>
            <a:endParaRPr lang="en-US" b="1" dirty="0">
              <a:solidFill>
                <a:srgbClr val="000E2F"/>
              </a:solidFill>
            </a:endParaRPr>
          </a:p>
          <a:p>
            <a:pPr algn="ctr"/>
            <a:r>
              <a:rPr lang="en-US" b="1" dirty="0" smtClean="0">
                <a:solidFill>
                  <a:srgbClr val="7C8E31"/>
                </a:solidFill>
              </a:rPr>
              <a:t>860.679.4180</a:t>
            </a:r>
            <a:endParaRPr lang="en-US" b="1" dirty="0">
              <a:solidFill>
                <a:srgbClr val="7C8E31"/>
              </a:solidFill>
            </a:endParaRPr>
          </a:p>
          <a:p>
            <a:pPr algn="ctr"/>
            <a:r>
              <a:rPr lang="en-US" sz="1200" b="1" dirty="0" smtClean="0">
                <a:solidFill>
                  <a:srgbClr val="78AFBB"/>
                </a:solidFill>
              </a:rPr>
              <a:t> </a:t>
            </a:r>
            <a:r>
              <a:rPr lang="en-US" sz="1200" b="1" dirty="0" smtClean="0">
                <a:solidFill>
                  <a:srgbClr val="78AFBB"/>
                </a:solidFill>
                <a:hlinkClick r:id="rId4"/>
              </a:rPr>
              <a:t>compliance.officer@uchc.edu</a:t>
            </a:r>
            <a:r>
              <a:rPr lang="en-US" sz="1200" b="1" dirty="0" smtClean="0">
                <a:solidFill>
                  <a:srgbClr val="78AFBB"/>
                </a:solidFill>
              </a:rPr>
              <a:t> </a:t>
            </a:r>
            <a:endParaRPr lang="en-US" sz="1200" b="1" dirty="0">
              <a:solidFill>
                <a:srgbClr val="78AFBB"/>
              </a:solidFill>
            </a:endParaRPr>
          </a:p>
          <a:p>
            <a:pPr algn="ctr"/>
            <a:endParaRPr lang="en-US" b="1" i="1" dirty="0" smtClean="0">
              <a:solidFill>
                <a:srgbClr val="7C8E31"/>
              </a:solidFill>
            </a:endParaRPr>
          </a:p>
          <a:p>
            <a:pPr algn="ctr"/>
            <a:r>
              <a:rPr lang="en-US" sz="2000" b="1" i="1" dirty="0" smtClean="0">
                <a:solidFill>
                  <a:srgbClr val="8A2121"/>
                </a:solidFill>
              </a:rPr>
              <a:t> </a:t>
            </a:r>
            <a:r>
              <a:rPr lang="en-US" sz="2000" b="1" dirty="0">
                <a:solidFill>
                  <a:srgbClr val="8A2121"/>
                </a:solidFill>
              </a:rPr>
              <a:t>REPORTLINE:  </a:t>
            </a:r>
            <a:r>
              <a:rPr lang="en-US" sz="2000" b="1" dirty="0" smtClean="0">
                <a:solidFill>
                  <a:srgbClr val="8A2121"/>
                </a:solidFill>
              </a:rPr>
              <a:t>1.888.685.2637</a:t>
            </a:r>
          </a:p>
          <a:p>
            <a:pPr algn="ctr"/>
            <a:r>
              <a:rPr lang="en-US" b="1" dirty="0" smtClean="0">
                <a:solidFill>
                  <a:srgbClr val="8A2121"/>
                </a:solidFill>
              </a:rPr>
              <a:t> </a:t>
            </a:r>
            <a:endParaRPr lang="en-US" b="1" dirty="0">
              <a:solidFill>
                <a:srgbClr val="7C8E31"/>
              </a:solidFill>
            </a:endParaRPr>
          </a:p>
          <a:p>
            <a:endParaRPr lang="en-US" b="1" i="1" dirty="0">
              <a:solidFill>
                <a:srgbClr val="7C8E3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936" y="2083802"/>
            <a:ext cx="1668664" cy="640080"/>
          </a:xfrm>
          <a:prstGeom prst="rect">
            <a:avLst/>
          </a:prstGeom>
        </p:spPr>
      </p:pic>
      <p:sp>
        <p:nvSpPr>
          <p:cNvPr id="3" name="Rectangle 2"/>
          <p:cNvSpPr/>
          <p:nvPr/>
        </p:nvSpPr>
        <p:spPr>
          <a:xfrm>
            <a:off x="4724400" y="1524000"/>
            <a:ext cx="3733800" cy="3662541"/>
          </a:xfrm>
          <a:prstGeom prst="rect">
            <a:avLst/>
          </a:prstGeom>
        </p:spPr>
        <p:txBody>
          <a:bodyPr wrap="square">
            <a:spAutoFit/>
          </a:bodyPr>
          <a:lstStyle/>
          <a:p>
            <a:r>
              <a:rPr lang="en-US" sz="2800" b="1" dirty="0">
                <a:solidFill>
                  <a:srgbClr val="7C8E31"/>
                </a:solidFill>
              </a:rPr>
              <a:t>You can </a:t>
            </a:r>
            <a:r>
              <a:rPr lang="en-US" sz="2800" b="1" dirty="0" smtClean="0">
                <a:solidFill>
                  <a:srgbClr val="7C8E31"/>
                </a:solidFill>
              </a:rPr>
              <a:t>report to:</a:t>
            </a:r>
          </a:p>
          <a:p>
            <a:endParaRPr lang="en-US" sz="2500" b="1" dirty="0" smtClean="0">
              <a:solidFill>
                <a:srgbClr val="7C8E31"/>
              </a:solidFill>
            </a:endParaRPr>
          </a:p>
          <a:p>
            <a:pPr marL="285750" indent="-285750">
              <a:buFont typeface="Arial" panose="020B0604020202020204" pitchFamily="34" charset="0"/>
              <a:buChar char="•"/>
            </a:pPr>
            <a:r>
              <a:rPr lang="en-US" sz="2500" b="1" dirty="0" smtClean="0">
                <a:solidFill>
                  <a:srgbClr val="7C8E31"/>
                </a:solidFill>
              </a:rPr>
              <a:t>Your supervisor</a:t>
            </a:r>
          </a:p>
          <a:p>
            <a:pPr marL="285750" indent="-285750">
              <a:buFont typeface="Arial" panose="020B0604020202020204" pitchFamily="34" charset="0"/>
              <a:buChar char="•"/>
            </a:pPr>
            <a:endParaRPr lang="en-US" sz="2500" b="1" dirty="0">
              <a:solidFill>
                <a:srgbClr val="7C8E31"/>
              </a:solidFill>
            </a:endParaRPr>
          </a:p>
          <a:p>
            <a:pPr marL="285750" indent="-285750">
              <a:buFont typeface="Arial" panose="020B0604020202020204" pitchFamily="34" charset="0"/>
              <a:buChar char="•"/>
            </a:pPr>
            <a:r>
              <a:rPr lang="en-US" sz="2500" b="1" dirty="0">
                <a:solidFill>
                  <a:srgbClr val="7C8E31"/>
                </a:solidFill>
              </a:rPr>
              <a:t>T</a:t>
            </a:r>
            <a:r>
              <a:rPr lang="en-US" sz="2500" b="1" dirty="0" smtClean="0">
                <a:solidFill>
                  <a:srgbClr val="7C8E31"/>
                </a:solidFill>
              </a:rPr>
              <a:t>he </a:t>
            </a:r>
            <a:r>
              <a:rPr lang="en-US" sz="2500" b="1" dirty="0">
                <a:solidFill>
                  <a:srgbClr val="7C8E31"/>
                </a:solidFill>
              </a:rPr>
              <a:t>Office of Healthcare </a:t>
            </a:r>
            <a:r>
              <a:rPr lang="en-US" sz="2500" b="1" dirty="0" smtClean="0">
                <a:solidFill>
                  <a:srgbClr val="7C8E31"/>
                </a:solidFill>
              </a:rPr>
              <a:t>and </a:t>
            </a:r>
            <a:r>
              <a:rPr lang="en-US" sz="2500" b="1" dirty="0">
                <a:solidFill>
                  <a:srgbClr val="7C8E31"/>
                </a:solidFill>
              </a:rPr>
              <a:t>Regulatory </a:t>
            </a:r>
            <a:r>
              <a:rPr lang="en-US" sz="2500" b="1" dirty="0" smtClean="0">
                <a:solidFill>
                  <a:srgbClr val="7C8E31"/>
                </a:solidFill>
              </a:rPr>
              <a:t>Compliance</a:t>
            </a:r>
          </a:p>
          <a:p>
            <a:pPr marL="285750" indent="-285750">
              <a:buFont typeface="Arial" panose="020B0604020202020204" pitchFamily="34" charset="0"/>
              <a:buChar char="•"/>
            </a:pPr>
            <a:endParaRPr lang="en-US" sz="2500" b="1" dirty="0" smtClean="0">
              <a:solidFill>
                <a:srgbClr val="7C8E31"/>
              </a:solidFill>
            </a:endParaRPr>
          </a:p>
          <a:p>
            <a:pPr marL="285750" indent="-285750">
              <a:buFont typeface="Arial" panose="020B0604020202020204" pitchFamily="34" charset="0"/>
              <a:buChar char="•"/>
            </a:pPr>
            <a:r>
              <a:rPr lang="en-US" sz="2500" b="1" dirty="0" smtClean="0">
                <a:solidFill>
                  <a:srgbClr val="7C8E31"/>
                </a:solidFill>
                <a:hlinkClick r:id="rId6"/>
              </a:rPr>
              <a:t>Online REPORTLINE</a:t>
            </a:r>
            <a:r>
              <a:rPr lang="en-US" sz="2500" b="1" dirty="0" smtClean="0">
                <a:solidFill>
                  <a:srgbClr val="7C8E31"/>
                </a:solidFill>
              </a:rPr>
              <a:t> </a:t>
            </a:r>
            <a:endParaRPr lang="en-US" sz="2500" b="1" dirty="0">
              <a:solidFill>
                <a:srgbClr val="7C8E31"/>
              </a:solidFill>
            </a:endParaRPr>
          </a:p>
        </p:txBody>
      </p:sp>
    </p:spTree>
    <p:extLst>
      <p:ext uri="{BB962C8B-B14F-4D97-AF65-F5344CB8AC3E}">
        <p14:creationId xmlns:p14="http://schemas.microsoft.com/office/powerpoint/2010/main" val="3272154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924800" cy="914400"/>
          </a:xfrm>
        </p:spPr>
        <p:txBody>
          <a:bodyPr>
            <a:normAutofit fontScale="90000"/>
          </a:bodyPr>
          <a:lstStyle/>
          <a:p>
            <a:r>
              <a:rPr lang="en-PH" sz="6000" dirty="0" smtClean="0">
                <a:solidFill>
                  <a:srgbClr val="7C8E31"/>
                </a:solidFill>
              </a:rPr>
              <a:t>Information </a:t>
            </a:r>
            <a:br>
              <a:rPr lang="en-PH" sz="6000" dirty="0" smtClean="0">
                <a:solidFill>
                  <a:srgbClr val="7C8E31"/>
                </a:solidFill>
              </a:rPr>
            </a:br>
            <a:r>
              <a:rPr lang="en-PH" sz="6000" dirty="0" smtClean="0">
                <a:solidFill>
                  <a:srgbClr val="7C8E31"/>
                </a:solidFill>
              </a:rPr>
              <a:t>Privacy and Security </a:t>
            </a:r>
            <a:endParaRPr lang="en-PH" sz="6000"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Tree>
    <p:extLst>
      <p:ext uri="{BB962C8B-B14F-4D97-AF65-F5344CB8AC3E}">
        <p14:creationId xmlns:p14="http://schemas.microsoft.com/office/powerpoint/2010/main" val="2316146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Privacy and Security</a:t>
            </a:r>
            <a:endParaRPr lang="en-US" dirty="0">
              <a:solidFill>
                <a:srgbClr val="000E2F"/>
              </a:solidFill>
            </a:endParaRPr>
          </a:p>
        </p:txBody>
      </p:sp>
      <p:sp>
        <p:nvSpPr>
          <p:cNvPr id="3" name="Content Placeholder 2"/>
          <p:cNvSpPr>
            <a:spLocks noGrp="1"/>
          </p:cNvSpPr>
          <p:nvPr>
            <p:ph idx="1"/>
          </p:nvPr>
        </p:nvSpPr>
        <p:spPr>
          <a:xfrm>
            <a:off x="676836" y="1524001"/>
            <a:ext cx="7933764" cy="4648199"/>
          </a:xfrm>
        </p:spPr>
        <p:txBody>
          <a:bodyPr>
            <a:noAutofit/>
          </a:bodyPr>
          <a:lstStyle/>
          <a:p>
            <a:pPr marL="0" indent="0">
              <a:buNone/>
            </a:pPr>
            <a:r>
              <a:rPr lang="en-US" sz="2500" b="1" dirty="0" smtClean="0">
                <a:solidFill>
                  <a:srgbClr val="7C8E31"/>
                </a:solidFill>
              </a:rPr>
              <a:t>As a student, you may </a:t>
            </a:r>
            <a:r>
              <a:rPr lang="en-US" sz="2500" b="1" dirty="0">
                <a:solidFill>
                  <a:srgbClr val="7C8E31"/>
                </a:solidFill>
              </a:rPr>
              <a:t>encounter situations in which you have access to </a:t>
            </a:r>
            <a:r>
              <a:rPr lang="en-US" sz="2500" b="1" dirty="0" smtClean="0">
                <a:solidFill>
                  <a:srgbClr val="7C8E31"/>
                </a:solidFill>
              </a:rPr>
              <a:t>patient </a:t>
            </a:r>
            <a:r>
              <a:rPr lang="en-US" sz="2500" b="1" dirty="0">
                <a:solidFill>
                  <a:srgbClr val="7C8E31"/>
                </a:solidFill>
              </a:rPr>
              <a:t>health information </a:t>
            </a:r>
            <a:r>
              <a:rPr lang="en-US" sz="2500" b="1" dirty="0" smtClean="0">
                <a:solidFill>
                  <a:srgbClr val="7C8E31"/>
                </a:solidFill>
              </a:rPr>
              <a:t>or other </a:t>
            </a:r>
            <a:r>
              <a:rPr lang="en-US" sz="2500" b="1" dirty="0">
                <a:solidFill>
                  <a:srgbClr val="7C8E31"/>
                </a:solidFill>
              </a:rPr>
              <a:t>types of confidential information. </a:t>
            </a:r>
            <a:r>
              <a:rPr lang="en-US" sz="2500" b="1" dirty="0" smtClean="0">
                <a:solidFill>
                  <a:srgbClr val="7C8E31"/>
                </a:solidFill>
              </a:rPr>
              <a:t>You are </a:t>
            </a:r>
            <a:r>
              <a:rPr lang="en-US" sz="2500" b="1" dirty="0">
                <a:solidFill>
                  <a:srgbClr val="7C8E31"/>
                </a:solidFill>
              </a:rPr>
              <a:t>obligated to ensure the privacy and security of </a:t>
            </a:r>
            <a:r>
              <a:rPr lang="en-US" sz="2500" b="1" dirty="0" smtClean="0">
                <a:solidFill>
                  <a:srgbClr val="7C8E31"/>
                </a:solidFill>
              </a:rPr>
              <a:t>all confidential </a:t>
            </a:r>
            <a:r>
              <a:rPr lang="en-US" sz="2500" b="1" dirty="0">
                <a:solidFill>
                  <a:srgbClr val="7C8E31"/>
                </a:solidFill>
              </a:rPr>
              <a:t>information with which </a:t>
            </a:r>
            <a:r>
              <a:rPr lang="en-US" sz="2500" b="1" dirty="0" smtClean="0">
                <a:solidFill>
                  <a:srgbClr val="7C8E31"/>
                </a:solidFill>
              </a:rPr>
              <a:t>you come </a:t>
            </a:r>
            <a:r>
              <a:rPr lang="en-US" sz="2500" b="1" dirty="0">
                <a:solidFill>
                  <a:srgbClr val="7C8E31"/>
                </a:solidFill>
              </a:rPr>
              <a:t>in </a:t>
            </a:r>
            <a:r>
              <a:rPr lang="en-US" sz="2500" b="1" dirty="0" smtClean="0">
                <a:solidFill>
                  <a:srgbClr val="7C8E31"/>
                </a:solidFill>
              </a:rPr>
              <a:t>contact.</a:t>
            </a:r>
          </a:p>
          <a:p>
            <a:pPr marL="0" indent="0">
              <a:buNone/>
            </a:pPr>
            <a:endParaRPr lang="en-US" sz="500" b="1" dirty="0">
              <a:solidFill>
                <a:srgbClr val="7C8E31"/>
              </a:solidFill>
            </a:endParaRPr>
          </a:p>
          <a:p>
            <a:pPr marL="0" indent="0">
              <a:buNone/>
            </a:pPr>
            <a:endParaRPr lang="en-US" sz="2500" b="1" dirty="0" smtClean="0">
              <a:solidFill>
                <a:srgbClr val="7C8E31"/>
              </a:solidFill>
            </a:endParaRPr>
          </a:p>
          <a:p>
            <a:pPr marL="0" indent="0">
              <a:buNone/>
            </a:pPr>
            <a:r>
              <a:rPr lang="en-US" sz="2500" b="1" dirty="0" smtClean="0">
                <a:solidFill>
                  <a:srgbClr val="7C8E31"/>
                </a:solidFill>
              </a:rPr>
              <a:t>This section </a:t>
            </a:r>
            <a:r>
              <a:rPr lang="en-US" sz="2500" b="1" dirty="0">
                <a:solidFill>
                  <a:srgbClr val="7C8E31"/>
                </a:solidFill>
              </a:rPr>
              <a:t>will </a:t>
            </a:r>
            <a:r>
              <a:rPr lang="en-US" sz="2500" b="1" dirty="0" smtClean="0">
                <a:solidFill>
                  <a:srgbClr val="7C8E31"/>
                </a:solidFill>
              </a:rPr>
              <a:t>familiarize you with </a:t>
            </a:r>
            <a:r>
              <a:rPr lang="en-US" sz="2500" b="1" dirty="0">
                <a:solidFill>
                  <a:srgbClr val="7C8E31"/>
                </a:solidFill>
              </a:rPr>
              <a:t>important privacy and security principles as well as UConn Health policies and procedures. </a:t>
            </a:r>
            <a:endParaRPr lang="en-US" sz="2500" b="1" dirty="0" smtClean="0">
              <a:solidFill>
                <a:srgbClr val="7C8E31"/>
              </a:solidFill>
            </a:endParaRPr>
          </a:p>
          <a:p>
            <a:pPr marL="0" indent="0">
              <a:buNone/>
            </a:pPr>
            <a:endParaRPr lang="en-US" sz="500" b="1" dirty="0" smtClean="0">
              <a:solidFill>
                <a:srgbClr val="7C8E31"/>
              </a:solidFill>
            </a:endParaRPr>
          </a:p>
          <a:p>
            <a:pPr marL="0" indent="0">
              <a:buNone/>
            </a:pPr>
            <a:r>
              <a:rPr lang="en-US" sz="2500" b="1" dirty="0" smtClean="0">
                <a:solidFill>
                  <a:srgbClr val="000E2F"/>
                </a:solidFill>
              </a:rPr>
              <a:t>		</a:t>
            </a:r>
          </a:p>
          <a:p>
            <a:pPr marL="0" indent="0">
              <a:buNone/>
            </a:pPr>
            <a:r>
              <a:rPr lang="en-US" sz="2500" b="1" dirty="0">
                <a:solidFill>
                  <a:srgbClr val="000E2F"/>
                </a:solidFill>
              </a:rPr>
              <a:t>	</a:t>
            </a:r>
            <a:endParaRPr lang="en-US" sz="1600" b="1" dirty="0">
              <a:solidFill>
                <a:srgbClr val="7C8E31"/>
              </a:solidFill>
            </a:endParaRPr>
          </a:p>
          <a:p>
            <a:pPr marL="0" indent="0">
              <a:buNone/>
            </a:pPr>
            <a:endParaRPr lang="en-US" sz="2500" b="1" dirty="0">
              <a:solidFill>
                <a:srgbClr val="000E2F"/>
              </a:solidFill>
            </a:endParaRPr>
          </a:p>
        </p:txBody>
      </p:sp>
    </p:spTree>
    <p:extLst>
      <p:ext uri="{BB962C8B-B14F-4D97-AF65-F5344CB8AC3E}">
        <p14:creationId xmlns:p14="http://schemas.microsoft.com/office/powerpoint/2010/main" val="3323779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60658" cy="838200"/>
          </a:xfrm>
        </p:spPr>
        <p:txBody>
          <a:bodyPr>
            <a:normAutofit/>
          </a:bodyPr>
          <a:lstStyle/>
          <a:p>
            <a:r>
              <a:rPr lang="en-US" dirty="0" smtClean="0">
                <a:solidFill>
                  <a:srgbClr val="000E2F"/>
                </a:solidFill>
              </a:rPr>
              <a:t>Confidentiality Policy</a:t>
            </a:r>
            <a:endParaRPr lang="en-US" dirty="0">
              <a:solidFill>
                <a:srgbClr val="000E2F"/>
              </a:solidFill>
            </a:endParaRPr>
          </a:p>
        </p:txBody>
      </p:sp>
      <p:sp>
        <p:nvSpPr>
          <p:cNvPr id="3" name="Content Placeholder 2"/>
          <p:cNvSpPr>
            <a:spLocks noGrp="1"/>
          </p:cNvSpPr>
          <p:nvPr>
            <p:ph idx="1"/>
          </p:nvPr>
        </p:nvSpPr>
        <p:spPr>
          <a:xfrm>
            <a:off x="638175" y="1419225"/>
            <a:ext cx="7884458" cy="6248400"/>
          </a:xfrm>
        </p:spPr>
        <p:txBody>
          <a:bodyPr>
            <a:noAutofit/>
          </a:bodyPr>
          <a:lstStyle/>
          <a:p>
            <a:pPr marL="0" indent="0">
              <a:buNone/>
            </a:pPr>
            <a:r>
              <a:rPr lang="en-US" sz="2400" b="1" dirty="0" smtClean="0">
                <a:solidFill>
                  <a:srgbClr val="7C8E31"/>
                </a:solidFill>
              </a:rPr>
              <a:t>Confidentiality applies to all types of information including:</a:t>
            </a:r>
            <a:endParaRPr lang="en-US" sz="2400" b="1" dirty="0">
              <a:solidFill>
                <a:srgbClr val="7C8E31"/>
              </a:solidFill>
            </a:endParaRPr>
          </a:p>
          <a:p>
            <a:pPr>
              <a:spcBef>
                <a:spcPts val="0"/>
              </a:spcBef>
            </a:pPr>
            <a:r>
              <a:rPr lang="en-US" sz="2400" b="1" dirty="0" smtClean="0">
                <a:solidFill>
                  <a:srgbClr val="7C8E31"/>
                </a:solidFill>
              </a:rPr>
              <a:t>Patient </a:t>
            </a:r>
            <a:endParaRPr lang="en-US" sz="2400" b="1" dirty="0">
              <a:solidFill>
                <a:srgbClr val="7C8E31"/>
              </a:solidFill>
            </a:endParaRPr>
          </a:p>
          <a:p>
            <a:pPr>
              <a:spcBef>
                <a:spcPts val="0"/>
              </a:spcBef>
            </a:pPr>
            <a:r>
              <a:rPr lang="en-US" sz="2400" b="1" dirty="0">
                <a:solidFill>
                  <a:srgbClr val="7C8E31"/>
                </a:solidFill>
              </a:rPr>
              <a:t>Research </a:t>
            </a:r>
            <a:r>
              <a:rPr lang="en-US" sz="2400" b="1" dirty="0" smtClean="0">
                <a:solidFill>
                  <a:srgbClr val="7C8E31"/>
                </a:solidFill>
              </a:rPr>
              <a:t>participant</a:t>
            </a:r>
            <a:endParaRPr lang="en-US" sz="2400" b="1" dirty="0">
              <a:solidFill>
                <a:srgbClr val="7C8E31"/>
              </a:solidFill>
            </a:endParaRPr>
          </a:p>
          <a:p>
            <a:pPr>
              <a:spcBef>
                <a:spcPts val="0"/>
              </a:spcBef>
            </a:pPr>
            <a:r>
              <a:rPr lang="en-US" sz="2400" b="1" dirty="0" smtClean="0">
                <a:solidFill>
                  <a:srgbClr val="7C8E31"/>
                </a:solidFill>
              </a:rPr>
              <a:t>Student</a:t>
            </a:r>
            <a:endParaRPr lang="en-US" sz="2400" b="1" dirty="0">
              <a:solidFill>
                <a:srgbClr val="7C8E31"/>
              </a:solidFill>
            </a:endParaRPr>
          </a:p>
          <a:p>
            <a:pPr>
              <a:spcBef>
                <a:spcPts val="0"/>
              </a:spcBef>
            </a:pPr>
            <a:r>
              <a:rPr lang="en-US" sz="2400" b="1" dirty="0" smtClean="0">
                <a:solidFill>
                  <a:srgbClr val="7C8E31"/>
                </a:solidFill>
              </a:rPr>
              <a:t>Employee</a:t>
            </a:r>
            <a:endParaRPr lang="en-US" sz="2400" b="1" dirty="0">
              <a:solidFill>
                <a:srgbClr val="7C8E31"/>
              </a:solidFill>
            </a:endParaRPr>
          </a:p>
          <a:p>
            <a:pPr>
              <a:spcBef>
                <a:spcPts val="0"/>
              </a:spcBef>
            </a:pPr>
            <a:r>
              <a:rPr lang="en-US" sz="2400" b="1" dirty="0">
                <a:solidFill>
                  <a:srgbClr val="7C8E31"/>
                </a:solidFill>
              </a:rPr>
              <a:t>Social Security numbers, credit card numbers, and other financial data</a:t>
            </a:r>
          </a:p>
          <a:p>
            <a:pPr>
              <a:spcBef>
                <a:spcPts val="0"/>
              </a:spcBef>
            </a:pPr>
            <a:r>
              <a:rPr lang="en-US" sz="2400" b="1" dirty="0">
                <a:solidFill>
                  <a:srgbClr val="7C8E31"/>
                </a:solidFill>
              </a:rPr>
              <a:t>Systems IDs and passwords</a:t>
            </a:r>
          </a:p>
          <a:p>
            <a:pPr>
              <a:spcBef>
                <a:spcPts val="0"/>
              </a:spcBef>
            </a:pPr>
            <a:r>
              <a:rPr lang="en-US" sz="2400" b="1" dirty="0">
                <a:solidFill>
                  <a:srgbClr val="7C8E31"/>
                </a:solidFill>
              </a:rPr>
              <a:t>Institutional data and processes </a:t>
            </a:r>
          </a:p>
          <a:p>
            <a:pPr marL="0" indent="0">
              <a:spcBef>
                <a:spcPts val="0"/>
              </a:spcBef>
              <a:buNone/>
            </a:pPr>
            <a:r>
              <a:rPr lang="en-US" sz="2300" b="1" i="1" dirty="0">
                <a:solidFill>
                  <a:srgbClr val="7C8E31"/>
                </a:solidFill>
              </a:rPr>
              <a:t>C</a:t>
            </a:r>
            <a:r>
              <a:rPr lang="en-US" sz="2300" b="1" i="1" dirty="0" smtClean="0">
                <a:solidFill>
                  <a:srgbClr val="7C8E31"/>
                </a:solidFill>
              </a:rPr>
              <a:t>onfidential information should only be accessed, used or shared when necessary </a:t>
            </a:r>
            <a:r>
              <a:rPr lang="en-US" sz="2300" b="1" i="1" dirty="0">
                <a:solidFill>
                  <a:srgbClr val="7C8E31"/>
                </a:solidFill>
              </a:rPr>
              <a:t>to carry out your UConn Health </a:t>
            </a:r>
            <a:r>
              <a:rPr lang="en-US" sz="2300" b="1" i="1" dirty="0" smtClean="0">
                <a:solidFill>
                  <a:srgbClr val="7C8E31"/>
                </a:solidFill>
              </a:rPr>
              <a:t>responsibilities.</a:t>
            </a:r>
            <a:endParaRPr lang="en-US" sz="2300" b="1" i="1" dirty="0" smtClean="0">
              <a:solidFill>
                <a:srgbClr val="C00000"/>
              </a:solidFill>
            </a:endParaRPr>
          </a:p>
          <a:p>
            <a:pPr marL="0" indent="0">
              <a:buNone/>
            </a:pPr>
            <a:r>
              <a:rPr lang="en-US" sz="2500" b="1" i="1" dirty="0" smtClean="0">
                <a:solidFill>
                  <a:srgbClr val="7C8E31"/>
                </a:solidFill>
              </a:rPr>
              <a:t>		   	</a:t>
            </a:r>
            <a:endParaRPr lang="en-US" sz="2400" b="1" dirty="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5410200"/>
            <a:ext cx="1145782" cy="914400"/>
          </a:xfrm>
          <a:prstGeom prst="rect">
            <a:avLst/>
          </a:prstGeom>
        </p:spPr>
      </p:pic>
      <p:sp>
        <p:nvSpPr>
          <p:cNvPr id="5" name="TextBox 4"/>
          <p:cNvSpPr txBox="1"/>
          <p:nvPr/>
        </p:nvSpPr>
        <p:spPr>
          <a:xfrm>
            <a:off x="3660382" y="5698123"/>
            <a:ext cx="2054618" cy="338554"/>
          </a:xfrm>
          <a:prstGeom prst="rect">
            <a:avLst/>
          </a:prstGeom>
          <a:noFill/>
        </p:spPr>
        <p:txBody>
          <a:bodyPr wrap="square" rtlCol="0">
            <a:spAutoFit/>
          </a:bodyPr>
          <a:lstStyle/>
          <a:p>
            <a:r>
              <a:rPr lang="en-US" sz="1600" b="1" i="1" dirty="0" smtClean="0">
                <a:solidFill>
                  <a:srgbClr val="7C8E31"/>
                </a:solidFill>
              </a:rPr>
              <a:t> </a:t>
            </a:r>
            <a:r>
              <a:rPr lang="en-US" sz="1600" b="1" i="1" dirty="0" smtClean="0">
                <a:solidFill>
                  <a:srgbClr val="7C8E31"/>
                </a:solidFill>
                <a:hlinkClick r:id="rId4"/>
              </a:rPr>
              <a:t>Confidentiality</a:t>
            </a:r>
            <a:r>
              <a:rPr lang="en-US" sz="1600" b="1" i="1" dirty="0" smtClean="0">
                <a:solidFill>
                  <a:srgbClr val="7C8E31"/>
                </a:solidFill>
              </a:rPr>
              <a:t> </a:t>
            </a:r>
            <a:r>
              <a:rPr lang="en-US" sz="1600" b="1" dirty="0" smtClean="0">
                <a:solidFill>
                  <a:srgbClr val="7C8E31"/>
                </a:solidFill>
              </a:rPr>
              <a:t> </a:t>
            </a:r>
            <a:endParaRPr lang="en-US" sz="1600" dirty="0"/>
          </a:p>
        </p:txBody>
      </p:sp>
    </p:spTree>
    <p:extLst>
      <p:ext uri="{BB962C8B-B14F-4D97-AF65-F5344CB8AC3E}">
        <p14:creationId xmlns:p14="http://schemas.microsoft.com/office/powerpoint/2010/main" val="3505426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199" y="1310640"/>
            <a:ext cx="7391201" cy="4937760"/>
          </a:xfrm>
        </p:spPr>
      </p:pic>
    </p:spTree>
    <p:extLst>
      <p:ext uri="{BB962C8B-B14F-4D97-AF65-F5344CB8AC3E}">
        <p14:creationId xmlns:p14="http://schemas.microsoft.com/office/powerpoint/2010/main" val="1300091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E2F"/>
                </a:solidFill>
              </a:rPr>
              <a:t>HIPAA</a:t>
            </a:r>
            <a:endParaRPr lang="en-US" dirty="0"/>
          </a:p>
        </p:txBody>
      </p:sp>
      <p:sp>
        <p:nvSpPr>
          <p:cNvPr id="3" name="Content Placeholder 2"/>
          <p:cNvSpPr>
            <a:spLocks noGrp="1"/>
          </p:cNvSpPr>
          <p:nvPr>
            <p:ph idx="1"/>
          </p:nvPr>
        </p:nvSpPr>
        <p:spPr>
          <a:xfrm>
            <a:off x="533400" y="1524000"/>
            <a:ext cx="8157882" cy="4602163"/>
          </a:xfrm>
        </p:spPr>
        <p:txBody>
          <a:bodyPr>
            <a:normAutofit fontScale="70000" lnSpcReduction="20000"/>
          </a:bodyPr>
          <a:lstStyle/>
          <a:p>
            <a:pPr marL="0" indent="0">
              <a:buNone/>
            </a:pPr>
            <a:r>
              <a:rPr lang="en-US" sz="3600" b="1" i="1" dirty="0" smtClean="0">
                <a:solidFill>
                  <a:srgbClr val="000E2F"/>
                </a:solidFill>
              </a:rPr>
              <a:t>HIPAA -  Health </a:t>
            </a:r>
            <a:r>
              <a:rPr lang="en-US" sz="3600" b="1" i="1" dirty="0">
                <a:solidFill>
                  <a:srgbClr val="000E2F"/>
                </a:solidFill>
              </a:rPr>
              <a:t>Insurance Portability and Accountability Act</a:t>
            </a:r>
            <a:endParaRPr lang="en-US" sz="3600" b="1" dirty="0">
              <a:solidFill>
                <a:srgbClr val="000E2F"/>
              </a:solidFill>
            </a:endParaRPr>
          </a:p>
          <a:p>
            <a:pPr marL="0" indent="0">
              <a:buNone/>
            </a:pPr>
            <a:endParaRPr lang="en-US" b="1" dirty="0">
              <a:solidFill>
                <a:srgbClr val="7C8E31"/>
              </a:solidFill>
            </a:endParaRPr>
          </a:p>
          <a:p>
            <a:pPr marL="0" indent="0">
              <a:buNone/>
            </a:pPr>
            <a:r>
              <a:rPr lang="en-US" sz="3400" b="1" dirty="0" smtClean="0">
                <a:solidFill>
                  <a:srgbClr val="7C8E31"/>
                </a:solidFill>
              </a:rPr>
              <a:t>The HIPAA </a:t>
            </a:r>
            <a:r>
              <a:rPr lang="en-US" sz="3400" b="1" i="1" dirty="0">
                <a:solidFill>
                  <a:srgbClr val="000E2F"/>
                </a:solidFill>
              </a:rPr>
              <a:t>Privacy</a:t>
            </a:r>
            <a:r>
              <a:rPr lang="en-US" sz="3400" b="1" i="1" dirty="0">
                <a:solidFill>
                  <a:srgbClr val="7C8E31"/>
                </a:solidFill>
              </a:rPr>
              <a:t> </a:t>
            </a:r>
            <a:r>
              <a:rPr lang="en-US" sz="3400" b="1" dirty="0">
                <a:solidFill>
                  <a:srgbClr val="7C8E31"/>
                </a:solidFill>
              </a:rPr>
              <a:t>Rule:</a:t>
            </a:r>
          </a:p>
          <a:p>
            <a:r>
              <a:rPr lang="en-US" sz="3400" b="1" dirty="0">
                <a:solidFill>
                  <a:srgbClr val="7C8E31"/>
                </a:solidFill>
              </a:rPr>
              <a:t>established standards to protect </a:t>
            </a:r>
            <a:r>
              <a:rPr lang="en-US" sz="3400" b="1" i="1" dirty="0">
                <a:solidFill>
                  <a:srgbClr val="7C8E31"/>
                </a:solidFill>
              </a:rPr>
              <a:t>all forms of health information </a:t>
            </a:r>
            <a:r>
              <a:rPr lang="en-US" sz="3400" b="1" dirty="0">
                <a:solidFill>
                  <a:srgbClr val="7C8E31"/>
                </a:solidFill>
              </a:rPr>
              <a:t>created </a:t>
            </a:r>
            <a:r>
              <a:rPr lang="en-US" sz="3400" b="1" dirty="0" smtClean="0">
                <a:solidFill>
                  <a:srgbClr val="7C8E31"/>
                </a:solidFill>
              </a:rPr>
              <a:t>by </a:t>
            </a:r>
            <a:r>
              <a:rPr lang="en-US" sz="3400" b="1" dirty="0">
                <a:solidFill>
                  <a:srgbClr val="7C8E31"/>
                </a:solidFill>
              </a:rPr>
              <a:t>health care </a:t>
            </a:r>
            <a:r>
              <a:rPr lang="en-US" sz="3400" b="1" dirty="0" smtClean="0">
                <a:solidFill>
                  <a:srgbClr val="7C8E31"/>
                </a:solidFill>
              </a:rPr>
              <a:t>providers, health care institutions and other “covered entities.” </a:t>
            </a:r>
            <a:endParaRPr lang="en-US" sz="3400" b="1" dirty="0">
              <a:solidFill>
                <a:srgbClr val="7C8E31"/>
              </a:solidFill>
            </a:endParaRPr>
          </a:p>
          <a:p>
            <a:r>
              <a:rPr lang="en-US" sz="3400" b="1" dirty="0" smtClean="0">
                <a:solidFill>
                  <a:srgbClr val="7C8E31"/>
                </a:solidFill>
              </a:rPr>
              <a:t>gives patients certain controls </a:t>
            </a:r>
            <a:r>
              <a:rPr lang="en-US" sz="3400" b="1" dirty="0">
                <a:solidFill>
                  <a:srgbClr val="7C8E31"/>
                </a:solidFill>
              </a:rPr>
              <a:t>over their health information.</a:t>
            </a:r>
          </a:p>
          <a:p>
            <a:endParaRPr lang="en-US" sz="3400" b="1" dirty="0">
              <a:solidFill>
                <a:srgbClr val="7C8E31"/>
              </a:solidFill>
            </a:endParaRPr>
          </a:p>
          <a:p>
            <a:pPr marL="0" indent="0">
              <a:buNone/>
            </a:pPr>
            <a:r>
              <a:rPr lang="en-US" sz="3400" b="1" dirty="0">
                <a:solidFill>
                  <a:srgbClr val="7C8E31"/>
                </a:solidFill>
              </a:rPr>
              <a:t>The</a:t>
            </a:r>
            <a:r>
              <a:rPr lang="en-US" sz="3400" b="1" dirty="0">
                <a:solidFill>
                  <a:srgbClr val="000E2F"/>
                </a:solidFill>
              </a:rPr>
              <a:t> </a:t>
            </a:r>
            <a:r>
              <a:rPr lang="en-US" sz="3400" b="1" dirty="0" smtClean="0">
                <a:solidFill>
                  <a:srgbClr val="7C8E31"/>
                </a:solidFill>
              </a:rPr>
              <a:t>HIPAA</a:t>
            </a:r>
            <a:r>
              <a:rPr lang="en-US" sz="3400" b="1" dirty="0" smtClean="0">
                <a:solidFill>
                  <a:srgbClr val="000E2F"/>
                </a:solidFill>
              </a:rPr>
              <a:t> </a:t>
            </a:r>
            <a:r>
              <a:rPr lang="en-US" sz="3400" b="1" i="1" dirty="0" smtClean="0">
                <a:solidFill>
                  <a:srgbClr val="000E2F"/>
                </a:solidFill>
              </a:rPr>
              <a:t>Security </a:t>
            </a:r>
            <a:r>
              <a:rPr lang="en-US" sz="3400" b="1" dirty="0">
                <a:solidFill>
                  <a:srgbClr val="7C8E31"/>
                </a:solidFill>
              </a:rPr>
              <a:t>Rule:</a:t>
            </a:r>
          </a:p>
          <a:p>
            <a:r>
              <a:rPr lang="en-US" sz="3400" b="1" dirty="0">
                <a:solidFill>
                  <a:srgbClr val="7C8E31"/>
                </a:solidFill>
              </a:rPr>
              <a:t>established </a:t>
            </a:r>
            <a:r>
              <a:rPr lang="en-US" sz="3400" b="1" dirty="0" smtClean="0">
                <a:solidFill>
                  <a:srgbClr val="7C8E31"/>
                </a:solidFill>
              </a:rPr>
              <a:t>standards to protect </a:t>
            </a:r>
            <a:r>
              <a:rPr lang="en-US" sz="3400" b="1" i="1" dirty="0">
                <a:solidFill>
                  <a:srgbClr val="7C8E31"/>
                </a:solidFill>
              </a:rPr>
              <a:t>electronic health information </a:t>
            </a:r>
            <a:r>
              <a:rPr lang="en-US" sz="3400" b="1" dirty="0">
                <a:solidFill>
                  <a:srgbClr val="7C8E31"/>
                </a:solidFill>
              </a:rPr>
              <a:t>(ePHI</a:t>
            </a:r>
            <a:r>
              <a:rPr lang="en-US" sz="3400" b="1" dirty="0" smtClean="0">
                <a:solidFill>
                  <a:srgbClr val="7C8E31"/>
                </a:solidFill>
              </a:rPr>
              <a:t>).</a:t>
            </a:r>
            <a:endParaRPr lang="en-US" sz="3400" b="1" dirty="0">
              <a:solidFill>
                <a:srgbClr val="7C8E31"/>
              </a:solidFill>
            </a:endParaRPr>
          </a:p>
          <a:p>
            <a:r>
              <a:rPr lang="en-US" sz="3400" b="1" dirty="0" smtClean="0">
                <a:solidFill>
                  <a:srgbClr val="7C8E31"/>
                </a:solidFill>
              </a:rPr>
              <a:t>outlines security procedures </a:t>
            </a:r>
            <a:r>
              <a:rPr lang="en-US" sz="3400" b="1" dirty="0">
                <a:solidFill>
                  <a:srgbClr val="7C8E31"/>
                </a:solidFill>
              </a:rPr>
              <a:t>to ensure the confidentiality, integrity and availability of ePHI</a:t>
            </a:r>
            <a:r>
              <a:rPr lang="en-US" sz="3400" b="1" dirty="0" smtClean="0">
                <a:solidFill>
                  <a:srgbClr val="7C8E31"/>
                </a:solidFill>
              </a:rPr>
              <a:t>.</a:t>
            </a:r>
          </a:p>
          <a:p>
            <a:pPr marL="0" indent="0">
              <a:buNone/>
            </a:pPr>
            <a:endParaRPr lang="en-US" dirty="0"/>
          </a:p>
        </p:txBody>
      </p:sp>
    </p:spTree>
    <p:extLst>
      <p:ext uri="{BB962C8B-B14F-4D97-AF65-F5344CB8AC3E}">
        <p14:creationId xmlns:p14="http://schemas.microsoft.com/office/powerpoint/2010/main" val="324907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E2F"/>
                </a:solidFill>
              </a:rPr>
              <a:t>HITECH</a:t>
            </a:r>
            <a:endParaRPr lang="en-US" dirty="0"/>
          </a:p>
        </p:txBody>
      </p:sp>
      <p:sp>
        <p:nvSpPr>
          <p:cNvPr id="3" name="Content Placeholder 2"/>
          <p:cNvSpPr>
            <a:spLocks noGrp="1"/>
          </p:cNvSpPr>
          <p:nvPr>
            <p:ph idx="1"/>
          </p:nvPr>
        </p:nvSpPr>
        <p:spPr>
          <a:xfrm>
            <a:off x="591671" y="1524000"/>
            <a:ext cx="8018929" cy="4602163"/>
          </a:xfrm>
        </p:spPr>
        <p:txBody>
          <a:bodyPr>
            <a:normAutofit/>
          </a:bodyPr>
          <a:lstStyle/>
          <a:p>
            <a:pPr marL="0" indent="0">
              <a:buNone/>
            </a:pPr>
            <a:r>
              <a:rPr lang="en-US" sz="2500" b="1" i="1" dirty="0" smtClean="0">
                <a:solidFill>
                  <a:srgbClr val="000E2F"/>
                </a:solidFill>
              </a:rPr>
              <a:t>HITECH</a:t>
            </a:r>
            <a:r>
              <a:rPr lang="en-US" sz="2500" b="1" i="1" dirty="0">
                <a:solidFill>
                  <a:srgbClr val="000E2F"/>
                </a:solidFill>
              </a:rPr>
              <a:t> </a:t>
            </a:r>
            <a:r>
              <a:rPr lang="en-US" sz="2500" b="1" i="1" dirty="0" smtClean="0">
                <a:solidFill>
                  <a:srgbClr val="000E2F"/>
                </a:solidFill>
              </a:rPr>
              <a:t>- Health </a:t>
            </a:r>
            <a:r>
              <a:rPr lang="en-US" sz="2500" b="1" i="1" dirty="0">
                <a:solidFill>
                  <a:srgbClr val="000E2F"/>
                </a:solidFill>
              </a:rPr>
              <a:t>Information Technology for Economic and </a:t>
            </a:r>
            <a:r>
              <a:rPr lang="en-US" sz="2500" b="1" i="1" dirty="0" smtClean="0">
                <a:solidFill>
                  <a:srgbClr val="000E2F"/>
                </a:solidFill>
              </a:rPr>
              <a:t>	   Clinical </a:t>
            </a:r>
            <a:r>
              <a:rPr lang="en-US" sz="2500" b="1" i="1" dirty="0">
                <a:solidFill>
                  <a:srgbClr val="000E2F"/>
                </a:solidFill>
              </a:rPr>
              <a:t>Health Act</a:t>
            </a:r>
          </a:p>
          <a:p>
            <a:pPr marL="0" indent="0">
              <a:buNone/>
            </a:pPr>
            <a:endParaRPr lang="en-US" sz="2500" b="1" u="sng" dirty="0">
              <a:solidFill>
                <a:srgbClr val="7C8E31"/>
              </a:solidFill>
            </a:endParaRPr>
          </a:p>
          <a:p>
            <a:pPr marL="0" indent="0">
              <a:buNone/>
            </a:pPr>
            <a:r>
              <a:rPr lang="en-US" sz="2500" b="1" dirty="0">
                <a:solidFill>
                  <a:srgbClr val="7C8E31"/>
                </a:solidFill>
              </a:rPr>
              <a:t>HITECH resulted in significant changes to HIPAA Privacy and </a:t>
            </a:r>
            <a:r>
              <a:rPr lang="en-US" sz="2500" b="1" dirty="0" smtClean="0">
                <a:solidFill>
                  <a:srgbClr val="7C8E31"/>
                </a:solidFill>
              </a:rPr>
              <a:t>Security including widening the </a:t>
            </a:r>
            <a:r>
              <a:rPr lang="en-US" sz="2500" b="1" dirty="0">
                <a:solidFill>
                  <a:srgbClr val="7C8E31"/>
                </a:solidFill>
              </a:rPr>
              <a:t>scope of privacy and security protections </a:t>
            </a:r>
            <a:r>
              <a:rPr lang="en-US" sz="2500" b="1" dirty="0" smtClean="0">
                <a:solidFill>
                  <a:srgbClr val="7C8E31"/>
                </a:solidFill>
              </a:rPr>
              <a:t>and providing </a:t>
            </a:r>
            <a:r>
              <a:rPr lang="en-US" sz="2500" b="1" dirty="0">
                <a:solidFill>
                  <a:srgbClr val="7C8E31"/>
                </a:solidFill>
              </a:rPr>
              <a:t>incentives for health care information technology.</a:t>
            </a:r>
          </a:p>
          <a:p>
            <a:pPr marL="0" indent="0">
              <a:buNone/>
            </a:pPr>
            <a:endParaRPr lang="en-US" b="1" dirty="0">
              <a:solidFill>
                <a:srgbClr val="7C8E31"/>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3074781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Protected Health Information </a:t>
            </a:r>
            <a:endParaRPr lang="en-US" dirty="0"/>
          </a:p>
        </p:txBody>
      </p:sp>
      <p:sp>
        <p:nvSpPr>
          <p:cNvPr id="3" name="Content Placeholder 2"/>
          <p:cNvSpPr>
            <a:spLocks noGrp="1"/>
          </p:cNvSpPr>
          <p:nvPr>
            <p:ph idx="1"/>
          </p:nvPr>
        </p:nvSpPr>
        <p:spPr>
          <a:xfrm>
            <a:off x="838200" y="1600200"/>
            <a:ext cx="7543800" cy="4191000"/>
          </a:xfrm>
        </p:spPr>
        <p:txBody>
          <a:bodyPr>
            <a:normAutofit/>
          </a:bodyPr>
          <a:lstStyle/>
          <a:p>
            <a:pPr marL="0" indent="0">
              <a:buNone/>
            </a:pPr>
            <a:r>
              <a:rPr lang="en-US" sz="2500" b="1" dirty="0" smtClean="0">
                <a:solidFill>
                  <a:srgbClr val="7C8E31"/>
                </a:solidFill>
              </a:rPr>
              <a:t>Protected Health Information (PHI) </a:t>
            </a:r>
            <a:r>
              <a:rPr lang="en-US" sz="2500" b="1" dirty="0">
                <a:solidFill>
                  <a:srgbClr val="7C8E31"/>
                </a:solidFill>
              </a:rPr>
              <a:t>is any type of health information maintained or transmitted in any medium (verbal, paper, photographed, electronic, etc.) that can be linked to a specific individual by a </a:t>
            </a:r>
            <a:r>
              <a:rPr lang="en-US" sz="2500" b="1" i="1" dirty="0" smtClean="0">
                <a:solidFill>
                  <a:srgbClr val="7C8E31"/>
                </a:solidFill>
              </a:rPr>
              <a:t>unique </a:t>
            </a:r>
            <a:r>
              <a:rPr lang="en-US" sz="2500" b="1" dirty="0" smtClean="0">
                <a:solidFill>
                  <a:srgbClr val="7C8E31"/>
                </a:solidFill>
              </a:rPr>
              <a:t>“identifier.” </a:t>
            </a:r>
            <a:endParaRPr lang="en-US" sz="2500" b="1" dirty="0">
              <a:solidFill>
                <a:srgbClr val="7C8E31"/>
              </a:solidFill>
            </a:endParaRPr>
          </a:p>
          <a:p>
            <a:endParaRPr lang="en-US" sz="2500" b="1" dirty="0">
              <a:solidFill>
                <a:srgbClr val="7C8E31"/>
              </a:solidFill>
            </a:endParaRPr>
          </a:p>
          <a:p>
            <a:pPr marL="0" indent="0">
              <a:buNone/>
            </a:pPr>
            <a:r>
              <a:rPr lang="en-US" sz="2500" b="1" dirty="0">
                <a:solidFill>
                  <a:srgbClr val="7C8E31"/>
                </a:solidFill>
              </a:rPr>
              <a:t>Electronic PHI (ePHI) is </a:t>
            </a:r>
            <a:r>
              <a:rPr lang="en-US" sz="2500" b="1" dirty="0" smtClean="0">
                <a:solidFill>
                  <a:srgbClr val="7C8E31"/>
                </a:solidFill>
              </a:rPr>
              <a:t>protected health information </a:t>
            </a:r>
            <a:r>
              <a:rPr lang="en-US" sz="2500" b="1" dirty="0">
                <a:solidFill>
                  <a:srgbClr val="7C8E31"/>
                </a:solidFill>
              </a:rPr>
              <a:t>stored on computers, storage devices, or in any UConn Health electronic system.</a:t>
            </a:r>
          </a:p>
          <a:p>
            <a:endParaRPr lang="en-US" sz="2400" b="1" dirty="0"/>
          </a:p>
        </p:txBody>
      </p:sp>
    </p:spTree>
    <p:extLst>
      <p:ext uri="{BB962C8B-B14F-4D97-AF65-F5344CB8AC3E}">
        <p14:creationId xmlns:p14="http://schemas.microsoft.com/office/powerpoint/2010/main" val="366907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7933764" cy="4724400"/>
          </a:xfrm>
        </p:spPr>
        <p:txBody>
          <a:bodyPr>
            <a:normAutofit/>
          </a:bodyPr>
          <a:lstStyle/>
          <a:p>
            <a:pPr marL="0" indent="0">
              <a:buNone/>
            </a:pPr>
            <a:r>
              <a:rPr lang="en-US" sz="2500" b="1" dirty="0" smtClean="0">
                <a:solidFill>
                  <a:srgbClr val="000E2F"/>
                </a:solidFill>
              </a:rPr>
              <a:t>Some individual identifiers are more obvious than others…</a:t>
            </a:r>
            <a:endParaRPr lang="en-US" sz="2500" b="1" dirty="0">
              <a:solidFill>
                <a:srgbClr val="000E2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9791175"/>
              </p:ext>
            </p:extLst>
          </p:nvPr>
        </p:nvGraphicFramePr>
        <p:xfrm>
          <a:off x="685800" y="1752600"/>
          <a:ext cx="7700682" cy="4434840"/>
        </p:xfrm>
        <a:graphic>
          <a:graphicData uri="http://schemas.openxmlformats.org/drawingml/2006/table">
            <a:tbl>
              <a:tblPr firstRow="1" bandRow="1">
                <a:tableStyleId>{F5AB1C69-6EDB-4FF4-983F-18BD219EF322}</a:tableStyleId>
              </a:tblPr>
              <a:tblGrid>
                <a:gridCol w="3850341">
                  <a:extLst>
                    <a:ext uri="{9D8B030D-6E8A-4147-A177-3AD203B41FA5}">
                      <a16:colId xmlns:a16="http://schemas.microsoft.com/office/drawing/2014/main" xmlns="" val="2186504919"/>
                    </a:ext>
                  </a:extLst>
                </a:gridCol>
                <a:gridCol w="3850341">
                  <a:extLst>
                    <a:ext uri="{9D8B030D-6E8A-4147-A177-3AD203B41FA5}">
                      <a16:colId xmlns:a16="http://schemas.microsoft.com/office/drawing/2014/main" xmlns="" val="4248669308"/>
                    </a:ext>
                  </a:extLst>
                </a:gridCol>
              </a:tblGrid>
              <a:tr h="533400">
                <a:tc>
                  <a:txBody>
                    <a:bodyPr/>
                    <a:lstStyle/>
                    <a:p>
                      <a:pPr algn="ctr"/>
                      <a:r>
                        <a:rPr lang="en-US" dirty="0" smtClean="0"/>
                        <a:t>More</a:t>
                      </a:r>
                      <a:r>
                        <a:rPr lang="en-US" baseline="0" dirty="0" smtClean="0"/>
                        <a:t> Obvious </a:t>
                      </a:r>
                      <a:endParaRPr lang="en-US" dirty="0"/>
                    </a:p>
                  </a:txBody>
                  <a:tcPr/>
                </a:tc>
                <a:tc>
                  <a:txBody>
                    <a:bodyPr/>
                    <a:lstStyle/>
                    <a:p>
                      <a:pPr algn="ctr"/>
                      <a:r>
                        <a:rPr lang="en-US" dirty="0" smtClean="0"/>
                        <a:t>Less Obvious </a:t>
                      </a:r>
                      <a:endParaRPr lang="en-US" dirty="0"/>
                    </a:p>
                  </a:txBody>
                  <a:tcPr/>
                </a:tc>
                <a:extLst>
                  <a:ext uri="{0D108BD9-81ED-4DB2-BD59-A6C34878D82A}">
                    <a16:rowId xmlns:a16="http://schemas.microsoft.com/office/drawing/2014/main" xmlns="" val="8059670"/>
                  </a:ext>
                </a:extLst>
              </a:tr>
              <a:tr h="228600">
                <a:tc>
                  <a:txBody>
                    <a:bodyPr/>
                    <a:lstStyle/>
                    <a:p>
                      <a:r>
                        <a:rPr lang="en-US" sz="1600" b="1" dirty="0" smtClean="0">
                          <a:solidFill>
                            <a:srgbClr val="000E2F"/>
                          </a:solidFill>
                        </a:rPr>
                        <a:t>Name</a:t>
                      </a:r>
                      <a:endParaRPr lang="en-US" sz="1600" b="1" dirty="0">
                        <a:solidFill>
                          <a:srgbClr val="000E2F"/>
                        </a:solidFill>
                      </a:endParaRPr>
                    </a:p>
                  </a:txBody>
                  <a:tcPr/>
                </a:tc>
                <a:tc>
                  <a:txBody>
                    <a:bodyPr/>
                    <a:lstStyle/>
                    <a:p>
                      <a:r>
                        <a:rPr lang="en-US" sz="1600" b="1" dirty="0" smtClean="0">
                          <a:solidFill>
                            <a:srgbClr val="000E2F"/>
                          </a:solidFill>
                        </a:rPr>
                        <a:t>Vehicle</a:t>
                      </a:r>
                      <a:r>
                        <a:rPr lang="en-US" sz="1600" b="1" baseline="0" dirty="0" smtClean="0">
                          <a:solidFill>
                            <a:srgbClr val="000E2F"/>
                          </a:solidFill>
                        </a:rPr>
                        <a:t> identifiers e.g. license plate </a:t>
                      </a:r>
                      <a:endParaRPr lang="en-US" sz="1600" b="1" dirty="0">
                        <a:solidFill>
                          <a:srgbClr val="000E2F"/>
                        </a:solidFill>
                      </a:endParaRPr>
                    </a:p>
                  </a:txBody>
                  <a:tcPr/>
                </a:tc>
                <a:extLst>
                  <a:ext uri="{0D108BD9-81ED-4DB2-BD59-A6C34878D82A}">
                    <a16:rowId xmlns:a16="http://schemas.microsoft.com/office/drawing/2014/main" xmlns="" val="3134885994"/>
                  </a:ext>
                </a:extLst>
              </a:tr>
              <a:tr h="243840">
                <a:tc>
                  <a:txBody>
                    <a:bodyPr/>
                    <a:lstStyle/>
                    <a:p>
                      <a:r>
                        <a:rPr lang="en-US" sz="1600" b="1" dirty="0" smtClean="0">
                          <a:solidFill>
                            <a:srgbClr val="000E2F"/>
                          </a:solidFill>
                        </a:rPr>
                        <a:t>Addresses including email/internet</a:t>
                      </a:r>
                      <a:endParaRPr lang="en-US" sz="1600" b="1" dirty="0">
                        <a:solidFill>
                          <a:srgbClr val="000E2F"/>
                        </a:solidFill>
                      </a:endParaRPr>
                    </a:p>
                  </a:txBody>
                  <a:tcPr/>
                </a:tc>
                <a:tc>
                  <a:txBody>
                    <a:bodyPr/>
                    <a:lstStyle/>
                    <a:p>
                      <a:r>
                        <a:rPr lang="en-US" sz="1600" b="1" dirty="0" smtClean="0">
                          <a:solidFill>
                            <a:srgbClr val="000E2F"/>
                          </a:solidFill>
                        </a:rPr>
                        <a:t>Dates e.g. birth, death, admission</a:t>
                      </a:r>
                      <a:r>
                        <a:rPr lang="en-US" sz="1600" b="1" baseline="0" dirty="0" smtClean="0">
                          <a:solidFill>
                            <a:srgbClr val="000E2F"/>
                          </a:solidFill>
                        </a:rPr>
                        <a:t> </a:t>
                      </a:r>
                      <a:endParaRPr lang="en-US" sz="1600" b="1" dirty="0">
                        <a:solidFill>
                          <a:srgbClr val="000E2F"/>
                        </a:solidFill>
                      </a:endParaRPr>
                    </a:p>
                  </a:txBody>
                  <a:tcPr/>
                </a:tc>
                <a:extLst>
                  <a:ext uri="{0D108BD9-81ED-4DB2-BD59-A6C34878D82A}">
                    <a16:rowId xmlns:a16="http://schemas.microsoft.com/office/drawing/2014/main" xmlns="" val="186989381"/>
                  </a:ext>
                </a:extLst>
              </a:tr>
              <a:tr h="259080">
                <a:tc>
                  <a:txBody>
                    <a:bodyPr/>
                    <a:lstStyle/>
                    <a:p>
                      <a:r>
                        <a:rPr lang="en-US" sz="1600" b="1" dirty="0" smtClean="0">
                          <a:solidFill>
                            <a:srgbClr val="000E2F"/>
                          </a:solidFill>
                        </a:rPr>
                        <a:t>Zip code </a:t>
                      </a:r>
                      <a:endParaRPr lang="en-US" sz="1600" b="1" dirty="0">
                        <a:solidFill>
                          <a:srgbClr val="000E2F"/>
                        </a:solidFill>
                      </a:endParaRPr>
                    </a:p>
                  </a:txBody>
                  <a:tcPr/>
                </a:tc>
                <a:tc>
                  <a:txBody>
                    <a:bodyPr/>
                    <a:lstStyle/>
                    <a:p>
                      <a:r>
                        <a:rPr lang="en-US" sz="1600" b="1" dirty="0" smtClean="0">
                          <a:solidFill>
                            <a:srgbClr val="000E2F"/>
                          </a:solidFill>
                        </a:rPr>
                        <a:t>URL</a:t>
                      </a:r>
                      <a:r>
                        <a:rPr lang="en-US" sz="1600" b="1" baseline="0" dirty="0" smtClean="0">
                          <a:solidFill>
                            <a:srgbClr val="000E2F"/>
                          </a:solidFill>
                        </a:rPr>
                        <a:t> and IP address </a:t>
                      </a:r>
                      <a:endParaRPr lang="en-US" sz="1600" b="1" dirty="0">
                        <a:solidFill>
                          <a:srgbClr val="000E2F"/>
                        </a:solidFill>
                      </a:endParaRPr>
                    </a:p>
                  </a:txBody>
                  <a:tcPr/>
                </a:tc>
                <a:extLst>
                  <a:ext uri="{0D108BD9-81ED-4DB2-BD59-A6C34878D82A}">
                    <a16:rowId xmlns:a16="http://schemas.microsoft.com/office/drawing/2014/main" xmlns="" val="3395669753"/>
                  </a:ext>
                </a:extLst>
              </a:tr>
              <a:tr h="274320">
                <a:tc>
                  <a:txBody>
                    <a:bodyPr/>
                    <a:lstStyle/>
                    <a:p>
                      <a:r>
                        <a:rPr lang="en-US" sz="1600" b="1" dirty="0" smtClean="0">
                          <a:solidFill>
                            <a:srgbClr val="000E2F"/>
                          </a:solidFill>
                        </a:rPr>
                        <a:t>Phone and fax</a:t>
                      </a:r>
                      <a:r>
                        <a:rPr lang="en-US" sz="1600" b="1" baseline="0" dirty="0" smtClean="0">
                          <a:solidFill>
                            <a:srgbClr val="000E2F"/>
                          </a:solidFill>
                        </a:rPr>
                        <a:t> numbers</a:t>
                      </a:r>
                      <a:endParaRPr lang="en-US" sz="1600" b="1" dirty="0">
                        <a:solidFill>
                          <a:srgbClr val="000E2F"/>
                        </a:solidFill>
                      </a:endParaRPr>
                    </a:p>
                  </a:txBody>
                  <a:tcPr/>
                </a:tc>
                <a:tc>
                  <a:txBody>
                    <a:bodyPr/>
                    <a:lstStyle/>
                    <a:p>
                      <a:r>
                        <a:rPr lang="en-US" sz="1600" b="1" dirty="0" smtClean="0">
                          <a:solidFill>
                            <a:srgbClr val="000E2F"/>
                          </a:solidFill>
                        </a:rPr>
                        <a:t>Device</a:t>
                      </a:r>
                      <a:r>
                        <a:rPr lang="en-US" sz="1600" b="1" baseline="0" dirty="0" smtClean="0">
                          <a:solidFill>
                            <a:srgbClr val="000E2F"/>
                          </a:solidFill>
                        </a:rPr>
                        <a:t> identifiers and serial numbers</a:t>
                      </a:r>
                      <a:endParaRPr lang="en-US" sz="1600" b="1" dirty="0">
                        <a:solidFill>
                          <a:srgbClr val="000E2F"/>
                        </a:solidFill>
                      </a:endParaRPr>
                    </a:p>
                  </a:txBody>
                  <a:tcPr/>
                </a:tc>
                <a:extLst>
                  <a:ext uri="{0D108BD9-81ED-4DB2-BD59-A6C34878D82A}">
                    <a16:rowId xmlns:a16="http://schemas.microsoft.com/office/drawing/2014/main" xmlns="" val="738768881"/>
                  </a:ext>
                </a:extLst>
              </a:tr>
              <a:tr h="289560">
                <a:tc>
                  <a:txBody>
                    <a:bodyPr/>
                    <a:lstStyle/>
                    <a:p>
                      <a:r>
                        <a:rPr lang="en-US" sz="1600" b="1" dirty="0" smtClean="0">
                          <a:solidFill>
                            <a:srgbClr val="000E2F"/>
                          </a:solidFill>
                        </a:rPr>
                        <a:t>Social</a:t>
                      </a:r>
                      <a:r>
                        <a:rPr lang="en-US" sz="1600" b="1" baseline="0" dirty="0" smtClean="0">
                          <a:solidFill>
                            <a:srgbClr val="000E2F"/>
                          </a:solidFill>
                        </a:rPr>
                        <a:t> security number </a:t>
                      </a:r>
                      <a:endParaRPr lang="en-US" sz="1600" b="1" dirty="0">
                        <a:solidFill>
                          <a:srgbClr val="000E2F"/>
                        </a:solidFill>
                      </a:endParaRPr>
                    </a:p>
                  </a:txBody>
                  <a:tcPr/>
                </a:tc>
                <a:tc>
                  <a:txBody>
                    <a:bodyPr/>
                    <a:lstStyle/>
                    <a:p>
                      <a:r>
                        <a:rPr lang="en-US" sz="1600" b="1" dirty="0" smtClean="0">
                          <a:solidFill>
                            <a:srgbClr val="000E2F"/>
                          </a:solidFill>
                        </a:rPr>
                        <a:t>Codes related</a:t>
                      </a:r>
                      <a:r>
                        <a:rPr lang="en-US" sz="1600" b="1" baseline="0" dirty="0" smtClean="0">
                          <a:solidFill>
                            <a:srgbClr val="000E2F"/>
                          </a:solidFill>
                        </a:rPr>
                        <a:t> to the individual that can be translated into identifiable info</a:t>
                      </a:r>
                      <a:endParaRPr lang="en-US" sz="1600" b="1" dirty="0">
                        <a:solidFill>
                          <a:srgbClr val="000E2F"/>
                        </a:solidFill>
                      </a:endParaRPr>
                    </a:p>
                  </a:txBody>
                  <a:tcPr/>
                </a:tc>
                <a:extLst>
                  <a:ext uri="{0D108BD9-81ED-4DB2-BD59-A6C34878D82A}">
                    <a16:rowId xmlns:a16="http://schemas.microsoft.com/office/drawing/2014/main" xmlns="" val="3479916176"/>
                  </a:ext>
                </a:extLst>
              </a:tr>
              <a:tr h="304800">
                <a:tc>
                  <a:txBody>
                    <a:bodyPr/>
                    <a:lstStyle/>
                    <a:p>
                      <a:r>
                        <a:rPr lang="en-US" sz="1600" b="1" dirty="0" smtClean="0">
                          <a:solidFill>
                            <a:srgbClr val="000E2F"/>
                          </a:solidFill>
                        </a:rPr>
                        <a:t>Medical record</a:t>
                      </a:r>
                      <a:r>
                        <a:rPr lang="en-US" sz="1600" b="1" baseline="0" dirty="0" smtClean="0">
                          <a:solidFill>
                            <a:srgbClr val="000E2F"/>
                          </a:solidFill>
                        </a:rPr>
                        <a:t> number</a:t>
                      </a:r>
                      <a:endParaRPr lang="en-US" sz="1600" b="1" dirty="0">
                        <a:solidFill>
                          <a:srgbClr val="000E2F"/>
                        </a:solidFill>
                      </a:endParaRPr>
                    </a:p>
                  </a:txBody>
                  <a:tcPr/>
                </a:tc>
                <a:tc>
                  <a:txBody>
                    <a:bodyPr/>
                    <a:lstStyle/>
                    <a:p>
                      <a:r>
                        <a:rPr lang="en-US" sz="1600" b="1" dirty="0" smtClean="0">
                          <a:solidFill>
                            <a:srgbClr val="000E2F"/>
                          </a:solidFill>
                        </a:rPr>
                        <a:t>Any other unique number or characteristic </a:t>
                      </a:r>
                      <a:endParaRPr lang="en-US" sz="1600" b="1" dirty="0">
                        <a:solidFill>
                          <a:srgbClr val="000E2F"/>
                        </a:solidFill>
                      </a:endParaRPr>
                    </a:p>
                  </a:txBody>
                  <a:tcPr/>
                </a:tc>
                <a:extLst>
                  <a:ext uri="{0D108BD9-81ED-4DB2-BD59-A6C34878D82A}">
                    <a16:rowId xmlns:a16="http://schemas.microsoft.com/office/drawing/2014/main" xmlns="" val="660621160"/>
                  </a:ext>
                </a:extLst>
              </a:tr>
              <a:tr h="396240">
                <a:tc>
                  <a:txBody>
                    <a:bodyPr/>
                    <a:lstStyle/>
                    <a:p>
                      <a:r>
                        <a:rPr lang="en-US" sz="1600" b="1" dirty="0" smtClean="0">
                          <a:solidFill>
                            <a:srgbClr val="000E2F"/>
                          </a:solidFill>
                        </a:rPr>
                        <a:t>License numbers</a:t>
                      </a:r>
                      <a:endParaRPr lang="en-US" sz="1600" b="1" dirty="0">
                        <a:solidFill>
                          <a:srgbClr val="000E2F"/>
                        </a:solidFill>
                      </a:endParaRPr>
                    </a:p>
                  </a:txBody>
                  <a:tcPr/>
                </a:tc>
                <a:tc>
                  <a:txBody>
                    <a:bodyPr/>
                    <a:lstStyle/>
                    <a:p>
                      <a:endParaRPr lang="en-US" sz="1600" b="1" dirty="0">
                        <a:solidFill>
                          <a:srgbClr val="000E2F"/>
                        </a:solidFill>
                      </a:endParaRPr>
                    </a:p>
                  </a:txBody>
                  <a:tcPr/>
                </a:tc>
                <a:extLst>
                  <a:ext uri="{0D108BD9-81ED-4DB2-BD59-A6C34878D82A}">
                    <a16:rowId xmlns:a16="http://schemas.microsoft.com/office/drawing/2014/main" xmlns="" val="4119437643"/>
                  </a:ext>
                </a:extLst>
              </a:tr>
              <a:tr h="304800">
                <a:tc>
                  <a:txBody>
                    <a:bodyPr/>
                    <a:lstStyle/>
                    <a:p>
                      <a:r>
                        <a:rPr lang="en-US" sz="1600" b="1" dirty="0" smtClean="0">
                          <a:solidFill>
                            <a:srgbClr val="000E2F"/>
                          </a:solidFill>
                        </a:rPr>
                        <a:t>Account numbers</a:t>
                      </a:r>
                      <a:r>
                        <a:rPr lang="en-US" sz="1600" b="1" baseline="0" dirty="0" smtClean="0">
                          <a:solidFill>
                            <a:srgbClr val="000E2F"/>
                          </a:solidFill>
                        </a:rPr>
                        <a:t> e.g. bank, credit card</a:t>
                      </a:r>
                      <a:endParaRPr lang="en-US" sz="1600" b="1" dirty="0">
                        <a:solidFill>
                          <a:srgbClr val="000E2F"/>
                        </a:solidFill>
                      </a:endParaRPr>
                    </a:p>
                  </a:txBody>
                  <a:tcPr/>
                </a:tc>
                <a:tc>
                  <a:txBody>
                    <a:bodyPr/>
                    <a:lstStyle/>
                    <a:p>
                      <a:endParaRPr lang="en-US" sz="1600" b="1" dirty="0">
                        <a:solidFill>
                          <a:srgbClr val="000E2F"/>
                        </a:solidFill>
                      </a:endParaRPr>
                    </a:p>
                  </a:txBody>
                  <a:tcPr/>
                </a:tc>
                <a:extLst>
                  <a:ext uri="{0D108BD9-81ED-4DB2-BD59-A6C34878D82A}">
                    <a16:rowId xmlns:a16="http://schemas.microsoft.com/office/drawing/2014/main" xmlns="" val="9605228"/>
                  </a:ext>
                </a:extLst>
              </a:tr>
              <a:tr h="167640">
                <a:tc>
                  <a:txBody>
                    <a:bodyPr/>
                    <a:lstStyle/>
                    <a:p>
                      <a:r>
                        <a:rPr lang="en-US" sz="1600" b="1" dirty="0" smtClean="0">
                          <a:solidFill>
                            <a:srgbClr val="000E2F"/>
                          </a:solidFill>
                        </a:rPr>
                        <a:t>Fingerprints</a:t>
                      </a:r>
                      <a:endParaRPr lang="en-US" sz="1600" b="1" dirty="0">
                        <a:solidFill>
                          <a:srgbClr val="000E2F"/>
                        </a:solidFill>
                      </a:endParaRPr>
                    </a:p>
                  </a:txBody>
                  <a:tcPr/>
                </a:tc>
                <a:tc>
                  <a:txBody>
                    <a:bodyPr/>
                    <a:lstStyle/>
                    <a:p>
                      <a:endParaRPr lang="en-US" sz="1600" b="1" dirty="0">
                        <a:solidFill>
                          <a:srgbClr val="000E2F"/>
                        </a:solidFill>
                      </a:endParaRPr>
                    </a:p>
                  </a:txBody>
                  <a:tcPr/>
                </a:tc>
                <a:extLst>
                  <a:ext uri="{0D108BD9-81ED-4DB2-BD59-A6C34878D82A}">
                    <a16:rowId xmlns:a16="http://schemas.microsoft.com/office/drawing/2014/main" xmlns="" val="1220031706"/>
                  </a:ext>
                </a:extLst>
              </a:tr>
              <a:tr h="182880">
                <a:tc>
                  <a:txBody>
                    <a:bodyPr/>
                    <a:lstStyle/>
                    <a:p>
                      <a:r>
                        <a:rPr lang="en-US" sz="1600" b="1" dirty="0" smtClean="0">
                          <a:solidFill>
                            <a:srgbClr val="000E2F"/>
                          </a:solidFill>
                        </a:rPr>
                        <a:t>Full/partial photo that could identify an individual</a:t>
                      </a:r>
                      <a:endParaRPr lang="en-US" sz="1600" b="1" dirty="0">
                        <a:solidFill>
                          <a:srgbClr val="000E2F"/>
                        </a:solidFill>
                      </a:endParaRPr>
                    </a:p>
                  </a:txBody>
                  <a:tcPr/>
                </a:tc>
                <a:tc>
                  <a:txBody>
                    <a:bodyPr/>
                    <a:lstStyle/>
                    <a:p>
                      <a:endParaRPr lang="en-US" sz="1600" b="1" dirty="0">
                        <a:solidFill>
                          <a:srgbClr val="000E2F"/>
                        </a:solidFill>
                      </a:endParaRPr>
                    </a:p>
                  </a:txBody>
                  <a:tcPr/>
                </a:tc>
                <a:extLst>
                  <a:ext uri="{0D108BD9-81ED-4DB2-BD59-A6C34878D82A}">
                    <a16:rowId xmlns:a16="http://schemas.microsoft.com/office/drawing/2014/main" xmlns="" val="221915591"/>
                  </a:ext>
                </a:extLst>
              </a:tr>
            </a:tbl>
          </a:graphicData>
        </a:graphic>
      </p:graphicFrame>
    </p:spTree>
    <p:extLst>
      <p:ext uri="{BB962C8B-B14F-4D97-AF65-F5344CB8AC3E}">
        <p14:creationId xmlns:p14="http://schemas.microsoft.com/office/powerpoint/2010/main" val="817346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362200"/>
            <a:ext cx="7772400" cy="3046988"/>
          </a:xfrm>
          <a:prstGeom prst="rect">
            <a:avLst/>
          </a:prstGeom>
          <a:noFill/>
        </p:spPr>
        <p:txBody>
          <a:bodyPr wrap="square" rtlCol="0">
            <a:spAutoFit/>
          </a:bodyPr>
          <a:lstStyle/>
          <a:p>
            <a:r>
              <a:rPr lang="en-US" sz="2400" b="1" dirty="0" smtClean="0">
                <a:solidFill>
                  <a:srgbClr val="7C8E31"/>
                </a:solidFill>
                <a:cs typeface="Arial" pitchFamily="34" charset="0"/>
              </a:rPr>
              <a:t>Compliance as well as Privacy and Security training are required by federal, state, University of Connecticut and UConn Health mandates for employees and students new to UConn Health and annually thereafter.</a:t>
            </a:r>
            <a:endParaRPr lang="en-US" sz="2400" b="1" dirty="0">
              <a:solidFill>
                <a:srgbClr val="7C8E31"/>
              </a:solidFill>
              <a:cs typeface="Arial" pitchFamily="34" charset="0"/>
            </a:endParaRPr>
          </a:p>
          <a:p>
            <a:r>
              <a:rPr lang="en-US" sz="2400" b="1" dirty="0">
                <a:solidFill>
                  <a:srgbClr val="7C8E31"/>
                </a:solidFill>
                <a:cs typeface="Arial" pitchFamily="34" charset="0"/>
              </a:rPr>
              <a:t>  </a:t>
            </a:r>
          </a:p>
          <a:p>
            <a:r>
              <a:rPr lang="en-US" sz="2400" b="1" dirty="0">
                <a:solidFill>
                  <a:srgbClr val="7C8E31"/>
                </a:solidFill>
                <a:cs typeface="Arial" pitchFamily="34" charset="0"/>
              </a:rPr>
              <a:t>As you complete this training, click on </a:t>
            </a:r>
            <a:r>
              <a:rPr lang="en-US" sz="2400" b="1" dirty="0" smtClean="0">
                <a:solidFill>
                  <a:srgbClr val="7C8E31"/>
                </a:solidFill>
                <a:cs typeface="Arial" pitchFamily="34" charset="0"/>
              </a:rPr>
              <a:t>the available </a:t>
            </a:r>
            <a:r>
              <a:rPr lang="en-US" sz="2400" b="1" dirty="0">
                <a:solidFill>
                  <a:srgbClr val="7C8E31"/>
                </a:solidFill>
                <a:cs typeface="Arial" pitchFamily="34" charset="0"/>
              </a:rPr>
              <a:t>links to </a:t>
            </a:r>
            <a:r>
              <a:rPr lang="en-US" sz="2400" b="1" dirty="0" smtClean="0">
                <a:solidFill>
                  <a:srgbClr val="7C8E31"/>
                </a:solidFill>
                <a:cs typeface="Arial" pitchFamily="34" charset="0"/>
              </a:rPr>
              <a:t>view </a:t>
            </a:r>
            <a:r>
              <a:rPr lang="en-US" sz="2400" b="1" dirty="0">
                <a:solidFill>
                  <a:srgbClr val="7C8E31"/>
                </a:solidFill>
                <a:cs typeface="Arial" pitchFamily="34" charset="0"/>
              </a:rPr>
              <a:t>applicable University or UConn Health policies.</a:t>
            </a:r>
          </a:p>
          <a:p>
            <a:pPr algn="ctr"/>
            <a:endParaRPr lang="en-US" sz="2400" dirty="0">
              <a:solidFill>
                <a:srgbClr val="004369"/>
              </a:solidFill>
              <a:latin typeface="Arial" pitchFamily="34" charset="0"/>
              <a:cs typeface="Arial" pitchFamily="34" charset="0"/>
            </a:endParaRPr>
          </a:p>
        </p:txBody>
      </p:sp>
      <p:sp>
        <p:nvSpPr>
          <p:cNvPr id="5" name="TextBox 4"/>
          <p:cNvSpPr txBox="1"/>
          <p:nvPr/>
        </p:nvSpPr>
        <p:spPr>
          <a:xfrm>
            <a:off x="533400" y="581561"/>
            <a:ext cx="8001000" cy="1323439"/>
          </a:xfrm>
          <a:prstGeom prst="rect">
            <a:avLst/>
          </a:prstGeom>
          <a:noFill/>
        </p:spPr>
        <p:txBody>
          <a:bodyPr wrap="square" rtlCol="0">
            <a:spAutoFit/>
          </a:bodyPr>
          <a:lstStyle/>
          <a:p>
            <a:pPr algn="ctr"/>
            <a:r>
              <a:rPr lang="en-US" sz="4000" b="1" i="1" dirty="0" smtClean="0">
                <a:solidFill>
                  <a:srgbClr val="000E2F"/>
                </a:solidFill>
                <a:latin typeface="Times New Roman" panose="02020603050405020304" pitchFamily="18" charset="0"/>
                <a:cs typeface="Times New Roman" panose="02020603050405020304" pitchFamily="18" charset="0"/>
              </a:rPr>
              <a:t>Compliance and </a:t>
            </a:r>
          </a:p>
          <a:p>
            <a:pPr algn="ctr"/>
            <a:r>
              <a:rPr lang="en-US" sz="4000" b="1" i="1" dirty="0" smtClean="0">
                <a:solidFill>
                  <a:srgbClr val="000E2F"/>
                </a:solidFill>
                <a:latin typeface="Times New Roman" panose="02020603050405020304" pitchFamily="18" charset="0"/>
                <a:cs typeface="Times New Roman" panose="02020603050405020304" pitchFamily="18" charset="0"/>
              </a:rPr>
              <a:t>Privacy/Security Training</a:t>
            </a:r>
            <a:endParaRPr lang="en-US" sz="4000" b="1" i="1" dirty="0">
              <a:solidFill>
                <a:srgbClr val="000E2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181600"/>
            <a:ext cx="1145782" cy="914400"/>
          </a:xfrm>
          <a:prstGeom prst="rect">
            <a:avLst/>
          </a:prstGeom>
        </p:spPr>
      </p:pic>
    </p:spTree>
    <p:extLst>
      <p:ext uri="{BB962C8B-B14F-4D97-AF65-F5344CB8AC3E}">
        <p14:creationId xmlns:p14="http://schemas.microsoft.com/office/powerpoint/2010/main" val="245401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2" y="685800"/>
            <a:ext cx="7960658" cy="838200"/>
          </a:xfrm>
        </p:spPr>
        <p:txBody>
          <a:bodyPr>
            <a:normAutofit/>
          </a:bodyPr>
          <a:lstStyle/>
          <a:p>
            <a:r>
              <a:rPr lang="en-US" dirty="0" smtClean="0">
                <a:solidFill>
                  <a:srgbClr val="000E2F"/>
                </a:solidFill>
              </a:rPr>
              <a:t>De-identified information </a:t>
            </a:r>
            <a:endParaRPr lang="en-US" dirty="0"/>
          </a:p>
        </p:txBody>
      </p:sp>
      <p:sp>
        <p:nvSpPr>
          <p:cNvPr id="3" name="Content Placeholder 2"/>
          <p:cNvSpPr>
            <a:spLocks noGrp="1"/>
          </p:cNvSpPr>
          <p:nvPr>
            <p:ph idx="1"/>
          </p:nvPr>
        </p:nvSpPr>
        <p:spPr/>
        <p:txBody>
          <a:bodyPr>
            <a:normAutofit/>
          </a:bodyPr>
          <a:lstStyle/>
          <a:p>
            <a:pPr marL="0" indent="0">
              <a:buNone/>
            </a:pPr>
            <a:endParaRPr lang="en-US" sz="2500" b="1" dirty="0" smtClean="0">
              <a:solidFill>
                <a:srgbClr val="7C8E31"/>
              </a:solidFill>
            </a:endParaRPr>
          </a:p>
          <a:p>
            <a:pPr marL="0" indent="0">
              <a:buNone/>
            </a:pPr>
            <a:r>
              <a:rPr lang="en-US" sz="2500" b="1" dirty="0" smtClean="0">
                <a:solidFill>
                  <a:srgbClr val="7C8E31"/>
                </a:solidFill>
              </a:rPr>
              <a:t>Information in which </a:t>
            </a:r>
            <a:r>
              <a:rPr lang="en-US" sz="2500" b="1" i="1" dirty="0" smtClean="0">
                <a:solidFill>
                  <a:srgbClr val="000E2F"/>
                </a:solidFill>
              </a:rPr>
              <a:t>all</a:t>
            </a:r>
            <a:r>
              <a:rPr lang="en-US" sz="2500" b="1" i="1" dirty="0" smtClean="0">
                <a:solidFill>
                  <a:srgbClr val="7C8E31"/>
                </a:solidFill>
              </a:rPr>
              <a:t> </a:t>
            </a:r>
            <a:r>
              <a:rPr lang="en-US" sz="2500" b="1" dirty="0" smtClean="0">
                <a:solidFill>
                  <a:srgbClr val="7C8E31"/>
                </a:solidFill>
              </a:rPr>
              <a:t>identifiers </a:t>
            </a:r>
            <a:r>
              <a:rPr lang="en-US" sz="2500" b="1" dirty="0">
                <a:solidFill>
                  <a:srgbClr val="7C8E31"/>
                </a:solidFill>
              </a:rPr>
              <a:t>are removed such that the information cannot be linked to any individual or be </a:t>
            </a:r>
            <a:r>
              <a:rPr lang="en-US" sz="2500" b="1" dirty="0" smtClean="0">
                <a:solidFill>
                  <a:srgbClr val="7C8E31"/>
                </a:solidFill>
              </a:rPr>
              <a:t>    re-identified.</a:t>
            </a:r>
          </a:p>
          <a:p>
            <a:pPr marL="0" indent="0">
              <a:buNone/>
            </a:pPr>
            <a:endParaRPr lang="en-US" sz="2500" b="1" dirty="0">
              <a:solidFill>
                <a:srgbClr val="7C8E31"/>
              </a:solidFill>
            </a:endParaRPr>
          </a:p>
          <a:p>
            <a:pPr marL="0" indent="0">
              <a:buNone/>
            </a:pPr>
            <a:r>
              <a:rPr lang="en-US" sz="2500" b="1" dirty="0" smtClean="0">
                <a:solidFill>
                  <a:srgbClr val="7C8E31"/>
                </a:solidFill>
              </a:rPr>
              <a:t>De-identified </a:t>
            </a:r>
            <a:r>
              <a:rPr lang="en-US" sz="2500" b="1" dirty="0">
                <a:solidFill>
                  <a:srgbClr val="7C8E31"/>
                </a:solidFill>
              </a:rPr>
              <a:t>information is </a:t>
            </a:r>
            <a:r>
              <a:rPr lang="en-US" sz="2500" b="1" i="1" dirty="0" smtClean="0">
                <a:solidFill>
                  <a:srgbClr val="7C8E31"/>
                </a:solidFill>
              </a:rPr>
              <a:t>not </a:t>
            </a:r>
            <a:r>
              <a:rPr lang="en-US" sz="2500" b="1" dirty="0" smtClean="0">
                <a:solidFill>
                  <a:srgbClr val="7C8E31"/>
                </a:solidFill>
              </a:rPr>
              <a:t>considered </a:t>
            </a:r>
            <a:r>
              <a:rPr lang="en-US" sz="2500" b="1" dirty="0">
                <a:solidFill>
                  <a:srgbClr val="7C8E31"/>
                </a:solidFill>
              </a:rPr>
              <a:t>PHI and, therefore, is not protected under the HIPAA Privacy rule</a:t>
            </a:r>
            <a:r>
              <a:rPr lang="en-US" sz="2500" b="1" dirty="0" smtClean="0">
                <a:solidFill>
                  <a:srgbClr val="7C8E31"/>
                </a:solidFill>
              </a:rPr>
              <a:t>.</a:t>
            </a:r>
          </a:p>
          <a:p>
            <a:pPr marL="0" indent="0">
              <a:buNone/>
            </a:pPr>
            <a:endParaRPr lang="en-US" sz="2500" b="1" dirty="0">
              <a:solidFill>
                <a:srgbClr val="7C8E31"/>
              </a:solidFill>
            </a:endParaRPr>
          </a:p>
          <a:p>
            <a:pPr marL="0" indent="0">
              <a:spcBef>
                <a:spcPts val="0"/>
              </a:spcBef>
              <a:buNone/>
            </a:pPr>
            <a:r>
              <a:rPr lang="en-US" sz="2000" b="1" dirty="0" smtClean="0">
                <a:solidFill>
                  <a:srgbClr val="FF0000"/>
                </a:solidFill>
              </a:rPr>
              <a:t>	</a:t>
            </a:r>
            <a:endParaRPr lang="en-US" sz="2000" b="1" dirty="0">
              <a:solidFill>
                <a:srgbClr val="FF0000"/>
              </a:solidFill>
            </a:endParaRPr>
          </a:p>
          <a:p>
            <a:pPr marL="0" indent="0">
              <a:spcBef>
                <a:spcPts val="0"/>
              </a:spcBef>
              <a:buNone/>
            </a:pPr>
            <a:endParaRPr lang="en-US" sz="2000" b="1" i="1" dirty="0" smtClean="0">
              <a:solidFill>
                <a:srgbClr val="FF0000"/>
              </a:solidFill>
              <a:hlinkClick r:id="rId3"/>
            </a:endParaRPr>
          </a:p>
          <a:p>
            <a:pPr marL="0" indent="0">
              <a:spcBef>
                <a:spcPts val="0"/>
              </a:spcBef>
              <a:buNone/>
            </a:pPr>
            <a:r>
              <a:rPr lang="en-US" sz="2000" b="1" i="1" dirty="0" smtClean="0">
                <a:solidFill>
                  <a:srgbClr val="7C8E31"/>
                </a:solidFill>
              </a:rPr>
              <a:t>		</a:t>
            </a:r>
            <a:endParaRPr lang="en-US" sz="2000" b="1" dirty="0">
              <a:solidFill>
                <a:srgbClr val="7C8E3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242" y="5410200"/>
            <a:ext cx="1145782" cy="914400"/>
          </a:xfrm>
          <a:prstGeom prst="rect">
            <a:avLst/>
          </a:prstGeom>
        </p:spPr>
      </p:pic>
      <p:sp>
        <p:nvSpPr>
          <p:cNvPr id="6" name="TextBox 5"/>
          <p:cNvSpPr txBox="1"/>
          <p:nvPr/>
        </p:nvSpPr>
        <p:spPr>
          <a:xfrm>
            <a:off x="1676400" y="5713511"/>
            <a:ext cx="5652826" cy="338554"/>
          </a:xfrm>
          <a:prstGeom prst="rect">
            <a:avLst/>
          </a:prstGeom>
          <a:noFill/>
        </p:spPr>
        <p:txBody>
          <a:bodyPr wrap="square" rtlCol="0">
            <a:spAutoFit/>
          </a:bodyPr>
          <a:lstStyle/>
          <a:p>
            <a:r>
              <a:rPr lang="en-US" sz="1600" b="1" i="1" dirty="0">
                <a:solidFill>
                  <a:srgbClr val="7C8E31"/>
                </a:solidFill>
              </a:rPr>
              <a:t> </a:t>
            </a:r>
            <a:r>
              <a:rPr lang="en-US" sz="1600" b="1" i="1" dirty="0">
                <a:solidFill>
                  <a:srgbClr val="7C8E31"/>
                </a:solidFill>
                <a:hlinkClick r:id="rId3"/>
              </a:rPr>
              <a:t>Creation, Use and Disclosure of De-identified PHI</a:t>
            </a:r>
          </a:p>
        </p:txBody>
      </p:sp>
    </p:spTree>
    <p:extLst>
      <p:ext uri="{BB962C8B-B14F-4D97-AF65-F5344CB8AC3E}">
        <p14:creationId xmlns:p14="http://schemas.microsoft.com/office/powerpoint/2010/main" val="233381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0E2F"/>
                </a:solidFill>
              </a:rPr>
              <a:t> </a:t>
            </a:r>
            <a:endParaRPr lang="en-US" sz="2800" dirty="0"/>
          </a:p>
        </p:txBody>
      </p:sp>
      <p:sp>
        <p:nvSpPr>
          <p:cNvPr id="3" name="Content Placeholder 2"/>
          <p:cNvSpPr>
            <a:spLocks noGrp="1"/>
          </p:cNvSpPr>
          <p:nvPr>
            <p:ph idx="1"/>
          </p:nvPr>
        </p:nvSpPr>
        <p:spPr>
          <a:xfrm>
            <a:off x="609600" y="1447800"/>
            <a:ext cx="8001000" cy="6781800"/>
          </a:xfrm>
        </p:spPr>
        <p:txBody>
          <a:bodyPr>
            <a:normAutofit/>
          </a:bodyPr>
          <a:lstStyle/>
          <a:p>
            <a:pPr marL="0" indent="0">
              <a:buNone/>
            </a:pPr>
            <a:r>
              <a:rPr lang="en-US" sz="2500" b="1" dirty="0" smtClean="0">
                <a:solidFill>
                  <a:srgbClr val="7C8E31"/>
                </a:solidFill>
              </a:rPr>
              <a:t>Patients </a:t>
            </a:r>
            <a:r>
              <a:rPr lang="en-US" sz="2500" b="1" dirty="0">
                <a:solidFill>
                  <a:srgbClr val="7C8E31"/>
                </a:solidFill>
              </a:rPr>
              <a:t>are entitled to:</a:t>
            </a:r>
          </a:p>
          <a:p>
            <a:pPr>
              <a:spcBef>
                <a:spcPts val="0"/>
              </a:spcBef>
            </a:pPr>
            <a:r>
              <a:rPr lang="en-US" sz="2500" b="1" dirty="0">
                <a:solidFill>
                  <a:srgbClr val="7C8E31"/>
                </a:solidFill>
              </a:rPr>
              <a:t>be informed of their rights under HIPAA and how their PHI will be used or disclosed.</a:t>
            </a:r>
          </a:p>
          <a:p>
            <a:pPr>
              <a:spcBef>
                <a:spcPts val="0"/>
              </a:spcBef>
            </a:pPr>
            <a:r>
              <a:rPr lang="en-US" sz="2500" b="1" dirty="0">
                <a:solidFill>
                  <a:srgbClr val="7C8E31"/>
                </a:solidFill>
              </a:rPr>
              <a:t>have access to or obtain copies of their health information</a:t>
            </a:r>
            <a:r>
              <a:rPr lang="en-US" sz="2500" b="1" dirty="0" smtClean="0">
                <a:solidFill>
                  <a:srgbClr val="7C8E31"/>
                </a:solidFill>
              </a:rPr>
              <a:t>. </a:t>
            </a:r>
            <a:r>
              <a:rPr lang="en-US" sz="2500" b="1" i="1" dirty="0" smtClean="0">
                <a:solidFill>
                  <a:srgbClr val="7C8E31"/>
                </a:solidFill>
              </a:rPr>
              <a:t>Under HIPAA, facilitating patient access to their PHI is just as important as protecting the privacy of that information.</a:t>
            </a:r>
            <a:endParaRPr lang="en-US" sz="2500" b="1" i="1" dirty="0">
              <a:solidFill>
                <a:srgbClr val="7C8E31"/>
              </a:solidFill>
            </a:endParaRPr>
          </a:p>
          <a:p>
            <a:pPr>
              <a:spcBef>
                <a:spcPts val="0"/>
              </a:spcBef>
            </a:pPr>
            <a:r>
              <a:rPr lang="en-US" sz="2500" b="1" dirty="0">
                <a:solidFill>
                  <a:srgbClr val="7C8E31"/>
                </a:solidFill>
              </a:rPr>
              <a:t>request corrections of information in their records.</a:t>
            </a:r>
          </a:p>
          <a:p>
            <a:pPr>
              <a:spcBef>
                <a:spcPts val="0"/>
              </a:spcBef>
            </a:pPr>
            <a:r>
              <a:rPr lang="en-US" sz="2500" b="1" dirty="0">
                <a:solidFill>
                  <a:srgbClr val="7C8E31"/>
                </a:solidFill>
              </a:rPr>
              <a:t>restrict certain disclosures of their information.</a:t>
            </a:r>
          </a:p>
          <a:p>
            <a:pPr>
              <a:spcBef>
                <a:spcPts val="0"/>
              </a:spcBef>
            </a:pPr>
            <a:r>
              <a:rPr lang="en-US" sz="2500" b="1" dirty="0">
                <a:solidFill>
                  <a:srgbClr val="7C8E31"/>
                </a:solidFill>
              </a:rPr>
              <a:t>receive an accounting of certain disclosures of their health information.</a:t>
            </a:r>
          </a:p>
          <a:p>
            <a:pPr>
              <a:spcBef>
                <a:spcPts val="0"/>
              </a:spcBef>
            </a:pPr>
            <a:r>
              <a:rPr lang="en-US" sz="2500" b="1" dirty="0">
                <a:solidFill>
                  <a:srgbClr val="7C8E31"/>
                </a:solidFill>
              </a:rPr>
              <a:t>be notified if the privacy or security of their information </a:t>
            </a:r>
            <a:r>
              <a:rPr lang="en-US" sz="2500" b="1" dirty="0" smtClean="0">
                <a:solidFill>
                  <a:srgbClr val="7C8E31"/>
                </a:solidFill>
              </a:rPr>
              <a:t>has been </a:t>
            </a:r>
            <a:r>
              <a:rPr lang="en-US" sz="2500" b="1" dirty="0">
                <a:solidFill>
                  <a:srgbClr val="7C8E31"/>
                </a:solidFill>
              </a:rPr>
              <a:t>compromised.</a:t>
            </a:r>
          </a:p>
          <a:p>
            <a:endParaRPr lang="en-US" sz="2800" dirty="0"/>
          </a:p>
        </p:txBody>
      </p:sp>
      <p:sp>
        <p:nvSpPr>
          <p:cNvPr id="4" name="Title 1"/>
          <p:cNvSpPr txBox="1">
            <a:spLocks/>
          </p:cNvSpPr>
          <p:nvPr/>
        </p:nvSpPr>
        <p:spPr>
          <a:xfrm>
            <a:off x="304800" y="609600"/>
            <a:ext cx="8247529"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1" kern="1200">
                <a:solidFill>
                  <a:srgbClr val="00B050"/>
                </a:solidFill>
                <a:effectLst/>
                <a:latin typeface="Times New Roman" pitchFamily="18" charset="0"/>
                <a:ea typeface="+mj-ea"/>
                <a:cs typeface="Times New Roman" pitchFamily="18" charset="0"/>
              </a:defRPr>
            </a:lvl1pPr>
          </a:lstStyle>
          <a:p>
            <a:r>
              <a:rPr lang="en-US" dirty="0" smtClean="0">
                <a:solidFill>
                  <a:srgbClr val="000E2F"/>
                </a:solidFill>
              </a:rPr>
              <a:t>HIPAA: Patients Rights</a:t>
            </a:r>
            <a:endParaRPr lang="en-US" dirty="0">
              <a:solidFill>
                <a:srgbClr val="FF0000"/>
              </a:solidFill>
            </a:endParaRPr>
          </a:p>
        </p:txBody>
      </p:sp>
    </p:spTree>
    <p:extLst>
      <p:ext uri="{BB962C8B-B14F-4D97-AF65-F5344CB8AC3E}">
        <p14:creationId xmlns:p14="http://schemas.microsoft.com/office/powerpoint/2010/main" val="1817144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Consent to Treatment</a:t>
            </a:r>
            <a:endParaRPr lang="en-US" dirty="0">
              <a:solidFill>
                <a:srgbClr val="000E2F"/>
              </a:solidFill>
            </a:endParaRPr>
          </a:p>
        </p:txBody>
      </p:sp>
      <p:sp>
        <p:nvSpPr>
          <p:cNvPr id="3" name="Content Placeholder 2"/>
          <p:cNvSpPr>
            <a:spLocks noGrp="1"/>
          </p:cNvSpPr>
          <p:nvPr>
            <p:ph idx="1"/>
          </p:nvPr>
        </p:nvSpPr>
        <p:spPr>
          <a:xfrm>
            <a:off x="753036" y="1341437"/>
            <a:ext cx="7933764" cy="7650163"/>
          </a:xfrm>
        </p:spPr>
        <p:txBody>
          <a:bodyPr>
            <a:noAutofit/>
          </a:bodyPr>
          <a:lstStyle/>
          <a:p>
            <a:pPr marL="0" indent="0">
              <a:spcBef>
                <a:spcPts val="0"/>
              </a:spcBef>
              <a:buNone/>
            </a:pPr>
            <a:r>
              <a:rPr lang="en-US" sz="2300" b="1" dirty="0" smtClean="0">
                <a:solidFill>
                  <a:srgbClr val="7C8E31"/>
                </a:solidFill>
              </a:rPr>
              <a:t>The </a:t>
            </a:r>
            <a:r>
              <a:rPr lang="en-US" sz="2300" b="1" i="1" dirty="0">
                <a:solidFill>
                  <a:srgbClr val="7C8E31"/>
                </a:solidFill>
                <a:hlinkClick r:id="rId3"/>
              </a:rPr>
              <a:t>Notice of Privacy Practices </a:t>
            </a:r>
            <a:r>
              <a:rPr lang="en-US" sz="2300" b="1" dirty="0">
                <a:solidFill>
                  <a:srgbClr val="7C8E31"/>
                </a:solidFill>
              </a:rPr>
              <a:t>(NOPP</a:t>
            </a:r>
            <a:r>
              <a:rPr lang="en-US" sz="2300" b="1" dirty="0" smtClean="0">
                <a:solidFill>
                  <a:srgbClr val="7C8E31"/>
                </a:solidFill>
              </a:rPr>
              <a:t>), which explains </a:t>
            </a:r>
            <a:r>
              <a:rPr lang="en-US" sz="2300" b="1" dirty="0">
                <a:solidFill>
                  <a:srgbClr val="7C8E31"/>
                </a:solidFill>
              </a:rPr>
              <a:t>patients’ rights under </a:t>
            </a:r>
            <a:r>
              <a:rPr lang="en-US" sz="2300" b="1" dirty="0" smtClean="0">
                <a:solidFill>
                  <a:srgbClr val="7C8E31"/>
                </a:solidFill>
              </a:rPr>
              <a:t>HIPAA, is </a:t>
            </a:r>
            <a:r>
              <a:rPr lang="en-US" sz="2300" b="1" dirty="0">
                <a:solidFill>
                  <a:srgbClr val="7C8E31"/>
                </a:solidFill>
              </a:rPr>
              <a:t>provided to all </a:t>
            </a:r>
            <a:r>
              <a:rPr lang="en-US" sz="2300" b="1" dirty="0" smtClean="0">
                <a:solidFill>
                  <a:srgbClr val="7C8E31"/>
                </a:solidFill>
              </a:rPr>
              <a:t>patients</a:t>
            </a:r>
            <a:r>
              <a:rPr lang="en-US" sz="2300" b="1" dirty="0" smtClean="0">
                <a:solidFill>
                  <a:srgbClr val="C00000"/>
                </a:solidFill>
              </a:rPr>
              <a:t> </a:t>
            </a:r>
            <a:r>
              <a:rPr lang="en-US" sz="2300" b="1" dirty="0">
                <a:solidFill>
                  <a:srgbClr val="7C8E31"/>
                </a:solidFill>
              </a:rPr>
              <a:t>as part of the treatment consent process</a:t>
            </a:r>
            <a:r>
              <a:rPr lang="en-US" sz="2300" b="1" dirty="0" smtClean="0">
                <a:solidFill>
                  <a:srgbClr val="7C8E31"/>
                </a:solidFill>
              </a:rPr>
              <a:t>.</a:t>
            </a:r>
          </a:p>
          <a:p>
            <a:pPr marL="0" indent="0">
              <a:spcBef>
                <a:spcPts val="0"/>
              </a:spcBef>
              <a:buNone/>
            </a:pPr>
            <a:endParaRPr lang="en-US" sz="800" b="1" dirty="0">
              <a:solidFill>
                <a:srgbClr val="7C8E31"/>
              </a:solidFill>
            </a:endParaRPr>
          </a:p>
          <a:p>
            <a:pPr marL="0" indent="0">
              <a:spcBef>
                <a:spcPts val="0"/>
              </a:spcBef>
              <a:buNone/>
            </a:pPr>
            <a:r>
              <a:rPr lang="en-US" sz="2300" b="1" dirty="0" smtClean="0">
                <a:solidFill>
                  <a:srgbClr val="7C8E31"/>
                </a:solidFill>
              </a:rPr>
              <a:t>The consent </a:t>
            </a:r>
            <a:r>
              <a:rPr lang="en-US" sz="2300" b="1" dirty="0">
                <a:solidFill>
                  <a:srgbClr val="7C8E31"/>
                </a:solidFill>
              </a:rPr>
              <a:t>also serves </a:t>
            </a:r>
            <a:r>
              <a:rPr lang="en-US" sz="2300" b="1" dirty="0" smtClean="0">
                <a:solidFill>
                  <a:srgbClr val="7C8E31"/>
                </a:solidFill>
              </a:rPr>
              <a:t>as patients’ </a:t>
            </a:r>
            <a:r>
              <a:rPr lang="en-US" sz="2300" b="1" dirty="0">
                <a:solidFill>
                  <a:srgbClr val="7C8E31"/>
                </a:solidFill>
              </a:rPr>
              <a:t>acknowledgment of receipt of the NOPP. </a:t>
            </a:r>
            <a:endParaRPr lang="en-US" sz="2300" b="1" dirty="0" smtClean="0">
              <a:solidFill>
                <a:srgbClr val="7C8E31"/>
              </a:solidFill>
            </a:endParaRPr>
          </a:p>
          <a:p>
            <a:pPr marL="0" indent="0">
              <a:spcBef>
                <a:spcPts val="0"/>
              </a:spcBef>
              <a:buNone/>
            </a:pPr>
            <a:endParaRPr lang="en-US" sz="800" b="1" dirty="0">
              <a:solidFill>
                <a:srgbClr val="7C8E31"/>
              </a:solidFill>
            </a:endParaRPr>
          </a:p>
          <a:p>
            <a:pPr marL="0" indent="0">
              <a:spcBef>
                <a:spcPts val="0"/>
              </a:spcBef>
              <a:buNone/>
            </a:pPr>
            <a:r>
              <a:rPr lang="en-US" sz="2300" b="1" dirty="0" smtClean="0">
                <a:solidFill>
                  <a:srgbClr val="7C8E31"/>
                </a:solidFill>
              </a:rPr>
              <a:t>As part of consent, patients </a:t>
            </a:r>
            <a:r>
              <a:rPr lang="en-US" sz="2300" b="1" dirty="0">
                <a:solidFill>
                  <a:srgbClr val="7C8E31"/>
                </a:solidFill>
              </a:rPr>
              <a:t>may give “permission to communicate” health information with </a:t>
            </a:r>
            <a:r>
              <a:rPr lang="en-US" sz="2300" b="1" dirty="0" smtClean="0">
                <a:solidFill>
                  <a:srgbClr val="7C8E31"/>
                </a:solidFill>
              </a:rPr>
              <a:t>others, request </a:t>
            </a:r>
            <a:r>
              <a:rPr lang="en-US" sz="2300" b="1" dirty="0">
                <a:solidFill>
                  <a:srgbClr val="7C8E31"/>
                </a:solidFill>
              </a:rPr>
              <a:t>to restrict disclosure of PHI to health insurers </a:t>
            </a:r>
            <a:endParaRPr lang="en-US" sz="2300" b="1" dirty="0" smtClean="0">
              <a:solidFill>
                <a:srgbClr val="7C8E31"/>
              </a:solidFill>
            </a:endParaRPr>
          </a:p>
          <a:p>
            <a:pPr marL="0" indent="0">
              <a:spcBef>
                <a:spcPts val="0"/>
              </a:spcBef>
              <a:buNone/>
            </a:pPr>
            <a:r>
              <a:rPr lang="en-US" sz="2300" b="1" dirty="0" smtClean="0">
                <a:solidFill>
                  <a:srgbClr val="7C8E31"/>
                </a:solidFill>
              </a:rPr>
              <a:t>or </a:t>
            </a:r>
            <a:r>
              <a:rPr lang="en-US" sz="2300" b="1" dirty="0">
                <a:solidFill>
                  <a:srgbClr val="7C8E31"/>
                </a:solidFill>
              </a:rPr>
              <a:t>to be excluded from appointment reminders</a:t>
            </a:r>
            <a:r>
              <a:rPr lang="en-US" sz="2300" b="1" dirty="0" smtClean="0">
                <a:solidFill>
                  <a:srgbClr val="7C8E31"/>
                </a:solidFill>
              </a:rPr>
              <a:t>.</a:t>
            </a:r>
          </a:p>
          <a:p>
            <a:pPr marL="0" indent="0">
              <a:spcBef>
                <a:spcPts val="0"/>
              </a:spcBef>
              <a:buNone/>
            </a:pPr>
            <a:endParaRPr lang="en-US" sz="800" b="1" dirty="0" smtClean="0">
              <a:solidFill>
                <a:srgbClr val="7C8E31"/>
              </a:solidFill>
            </a:endParaRPr>
          </a:p>
          <a:p>
            <a:pPr marL="0" indent="0">
              <a:spcBef>
                <a:spcPts val="0"/>
              </a:spcBef>
              <a:buNone/>
            </a:pPr>
            <a:r>
              <a:rPr lang="en-US" sz="2300" b="1" dirty="0" smtClean="0">
                <a:solidFill>
                  <a:srgbClr val="7C8E31"/>
                </a:solidFill>
              </a:rPr>
              <a:t>Verify the identity and relationship (e.g. parent, guardian, authorized representative) of any </a:t>
            </a:r>
            <a:r>
              <a:rPr lang="en-US" sz="2300" b="1" dirty="0">
                <a:solidFill>
                  <a:srgbClr val="7C8E31"/>
                </a:solidFill>
              </a:rPr>
              <a:t>individual </a:t>
            </a:r>
            <a:r>
              <a:rPr lang="en-US" sz="2300" b="1" dirty="0" smtClean="0">
                <a:solidFill>
                  <a:srgbClr val="7C8E31"/>
                </a:solidFill>
              </a:rPr>
              <a:t>that signs </a:t>
            </a:r>
            <a:r>
              <a:rPr lang="en-US" sz="2300" b="1" dirty="0">
                <a:solidFill>
                  <a:srgbClr val="7C8E31"/>
                </a:solidFill>
              </a:rPr>
              <a:t>the consent on behalf of the </a:t>
            </a:r>
            <a:r>
              <a:rPr lang="en-US" sz="2300" b="1" dirty="0" smtClean="0">
                <a:solidFill>
                  <a:srgbClr val="7C8E31"/>
                </a:solidFill>
              </a:rPr>
              <a:t>patient</a:t>
            </a:r>
            <a:r>
              <a:rPr lang="en-US" sz="2400" b="1" dirty="0" smtClean="0">
                <a:solidFill>
                  <a:srgbClr val="7C8E31"/>
                </a:solidFill>
              </a:rPr>
              <a:t>. </a:t>
            </a:r>
            <a:endParaRPr lang="en-US" sz="2400" b="1" dirty="0" smtClean="0">
              <a:solidFill>
                <a:srgbClr val="C00000"/>
              </a:solidFill>
            </a:endParaRPr>
          </a:p>
          <a:p>
            <a:pPr marL="0" indent="0">
              <a:buNone/>
            </a:pPr>
            <a:r>
              <a:rPr lang="en-US" sz="1400" b="1" dirty="0" smtClean="0">
                <a:solidFill>
                  <a:srgbClr val="7C8E31"/>
                </a:solidFill>
              </a:rPr>
              <a:t>			</a:t>
            </a:r>
            <a:endParaRPr lang="en-US" sz="1400" b="1" dirty="0">
              <a:solidFill>
                <a:srgbClr val="7C8E3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5579477"/>
            <a:ext cx="1145782" cy="914400"/>
          </a:xfrm>
          <a:prstGeom prst="rect">
            <a:avLst/>
          </a:prstGeom>
        </p:spPr>
      </p:pic>
      <p:sp>
        <p:nvSpPr>
          <p:cNvPr id="5" name="TextBox 4"/>
          <p:cNvSpPr txBox="1"/>
          <p:nvPr/>
        </p:nvSpPr>
        <p:spPr>
          <a:xfrm>
            <a:off x="6172200" y="5867400"/>
            <a:ext cx="2284609" cy="338554"/>
          </a:xfrm>
          <a:prstGeom prst="rect">
            <a:avLst/>
          </a:prstGeom>
          <a:noFill/>
        </p:spPr>
        <p:txBody>
          <a:bodyPr wrap="square" rtlCol="0">
            <a:spAutoFit/>
          </a:bodyPr>
          <a:lstStyle/>
          <a:p>
            <a:r>
              <a:rPr lang="en-US" sz="1600" b="1" i="1" dirty="0">
                <a:solidFill>
                  <a:srgbClr val="7C8E31"/>
                </a:solidFill>
                <a:hlinkClick r:id="rId5"/>
              </a:rPr>
              <a:t>Consent to Treatment</a:t>
            </a:r>
            <a:endParaRPr lang="en-US" sz="1600" b="1" dirty="0">
              <a:solidFill>
                <a:srgbClr val="7C8E31"/>
              </a:solidFill>
            </a:endParaRPr>
          </a:p>
        </p:txBody>
      </p:sp>
    </p:spTree>
    <p:extLst>
      <p:ext uri="{BB962C8B-B14F-4D97-AF65-F5344CB8AC3E}">
        <p14:creationId xmlns:p14="http://schemas.microsoft.com/office/powerpoint/2010/main" val="408362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Right to View Records</a:t>
            </a:r>
            <a:endParaRPr lang="en-US" dirty="0"/>
          </a:p>
        </p:txBody>
      </p:sp>
      <p:sp>
        <p:nvSpPr>
          <p:cNvPr id="3" name="Content Placeholder 2"/>
          <p:cNvSpPr>
            <a:spLocks noGrp="1"/>
          </p:cNvSpPr>
          <p:nvPr>
            <p:ph idx="1"/>
          </p:nvPr>
        </p:nvSpPr>
        <p:spPr>
          <a:xfrm>
            <a:off x="605118" y="1570037"/>
            <a:ext cx="7933764" cy="4602163"/>
          </a:xfrm>
        </p:spPr>
        <p:txBody>
          <a:bodyPr>
            <a:normAutofit lnSpcReduction="10000"/>
          </a:bodyPr>
          <a:lstStyle/>
          <a:p>
            <a:pPr marL="0" indent="0">
              <a:buNone/>
            </a:pPr>
            <a:r>
              <a:rPr lang="en-US" sz="2500" b="1" dirty="0" smtClean="0">
                <a:solidFill>
                  <a:srgbClr val="7C8E31"/>
                </a:solidFill>
              </a:rPr>
              <a:t>Patient requests to view their health record must be made in writing using approved forms. </a:t>
            </a:r>
          </a:p>
          <a:p>
            <a:pPr marL="0" indent="0">
              <a:buNone/>
            </a:pPr>
            <a:endParaRPr lang="en-US" sz="2500" b="1" dirty="0">
              <a:solidFill>
                <a:srgbClr val="7C8E31"/>
              </a:solidFill>
            </a:endParaRPr>
          </a:p>
          <a:p>
            <a:pPr marL="0" indent="0">
              <a:buNone/>
            </a:pPr>
            <a:r>
              <a:rPr lang="en-US" sz="2500" b="1" dirty="0" smtClean="0">
                <a:solidFill>
                  <a:srgbClr val="7C8E31"/>
                </a:solidFill>
              </a:rPr>
              <a:t>The record is first </a:t>
            </a:r>
            <a:r>
              <a:rPr lang="en-US" sz="2500" b="1" dirty="0">
                <a:solidFill>
                  <a:srgbClr val="7C8E31"/>
                </a:solidFill>
              </a:rPr>
              <a:t>reviewed with the patient’s attending physician or appropriate UConn Health representative</a:t>
            </a:r>
            <a:r>
              <a:rPr lang="en-US" sz="2500" b="1" dirty="0" smtClean="0">
                <a:solidFill>
                  <a:srgbClr val="7C8E31"/>
                </a:solidFill>
              </a:rPr>
              <a:t>.</a:t>
            </a:r>
          </a:p>
          <a:p>
            <a:pPr marL="0" indent="0">
              <a:buNone/>
            </a:pPr>
            <a:endParaRPr lang="en-US" sz="2500" b="1" dirty="0">
              <a:solidFill>
                <a:srgbClr val="7C8E31"/>
              </a:solidFill>
            </a:endParaRPr>
          </a:p>
          <a:p>
            <a:pPr marL="0" indent="0">
              <a:buNone/>
            </a:pPr>
            <a:r>
              <a:rPr lang="en-US" sz="2500" b="1" dirty="0">
                <a:solidFill>
                  <a:srgbClr val="7C8E31"/>
                </a:solidFill>
              </a:rPr>
              <a:t>A written response is provided to the patient for any request denial.</a:t>
            </a:r>
          </a:p>
          <a:p>
            <a:pPr marL="0" indent="0">
              <a:buNone/>
            </a:pPr>
            <a:endParaRPr lang="en-US" b="1" dirty="0">
              <a:solidFill>
                <a:srgbClr val="7C8E31"/>
              </a:solidFill>
            </a:endParaRPr>
          </a:p>
          <a:p>
            <a:pPr marL="0" indent="0">
              <a:buNone/>
            </a:pPr>
            <a:r>
              <a:rPr lang="en-US" b="1" dirty="0" smtClean="0">
                <a:solidFill>
                  <a:srgbClr val="7C8E31"/>
                </a:solidFill>
              </a:rPr>
              <a:t>		</a:t>
            </a:r>
          </a:p>
          <a:p>
            <a:pPr marL="0" indent="0">
              <a:spcBef>
                <a:spcPts val="0"/>
              </a:spcBef>
              <a:buNone/>
            </a:pPr>
            <a:r>
              <a:rPr lang="en-US" sz="1400" b="1" i="1" dirty="0" smtClean="0">
                <a:solidFill>
                  <a:srgbClr val="7C8E31"/>
                </a:solidFill>
              </a:rPr>
              <a:t>                </a:t>
            </a:r>
            <a:endParaRPr lang="en-US" sz="1400" b="1"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122277"/>
            <a:ext cx="1145782" cy="914400"/>
          </a:xfrm>
          <a:prstGeom prst="rect">
            <a:avLst/>
          </a:prstGeom>
        </p:spPr>
      </p:pic>
      <p:sp>
        <p:nvSpPr>
          <p:cNvPr id="5" name="TextBox 4"/>
          <p:cNvSpPr txBox="1"/>
          <p:nvPr/>
        </p:nvSpPr>
        <p:spPr>
          <a:xfrm>
            <a:off x="1676400" y="5410200"/>
            <a:ext cx="7543800" cy="338554"/>
          </a:xfrm>
          <a:prstGeom prst="rect">
            <a:avLst/>
          </a:prstGeom>
          <a:noFill/>
        </p:spPr>
        <p:txBody>
          <a:bodyPr wrap="square" rtlCol="0">
            <a:spAutoFit/>
          </a:bodyPr>
          <a:lstStyle/>
          <a:p>
            <a:r>
              <a:rPr lang="en-US" sz="1600" b="1" i="1" dirty="0">
                <a:solidFill>
                  <a:srgbClr val="7C8E31"/>
                </a:solidFill>
                <a:hlinkClick r:id="rId3"/>
              </a:rPr>
              <a:t>Patient Right to View His/Her Medical/Dental/Research and/or Billing Record</a:t>
            </a:r>
            <a:endParaRPr lang="en-US" sz="1600" dirty="0"/>
          </a:p>
        </p:txBody>
      </p:sp>
    </p:spTree>
    <p:extLst>
      <p:ext uri="{BB962C8B-B14F-4D97-AF65-F5344CB8AC3E}">
        <p14:creationId xmlns:p14="http://schemas.microsoft.com/office/powerpoint/2010/main" val="1427036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 Right to Obtain Record Copies</a:t>
            </a:r>
            <a:endParaRPr lang="en-US" dirty="0"/>
          </a:p>
        </p:txBody>
      </p:sp>
      <p:sp>
        <p:nvSpPr>
          <p:cNvPr id="3" name="Content Placeholder 2"/>
          <p:cNvSpPr>
            <a:spLocks noGrp="1"/>
          </p:cNvSpPr>
          <p:nvPr>
            <p:ph idx="1"/>
          </p:nvPr>
        </p:nvSpPr>
        <p:spPr>
          <a:xfrm>
            <a:off x="709407" y="1371600"/>
            <a:ext cx="7853082" cy="5029200"/>
          </a:xfrm>
        </p:spPr>
        <p:txBody>
          <a:bodyPr>
            <a:normAutofit/>
          </a:bodyPr>
          <a:lstStyle/>
          <a:p>
            <a:pPr marL="0" indent="0">
              <a:buNone/>
            </a:pPr>
            <a:r>
              <a:rPr lang="en-US" sz="2500" b="1" dirty="0" smtClean="0">
                <a:solidFill>
                  <a:srgbClr val="7C8E31"/>
                </a:solidFill>
              </a:rPr>
              <a:t>Most </a:t>
            </a:r>
            <a:r>
              <a:rPr lang="en-US" sz="2500" b="1" dirty="0">
                <a:solidFill>
                  <a:srgbClr val="7C8E31"/>
                </a:solidFill>
              </a:rPr>
              <a:t>requests </a:t>
            </a:r>
            <a:r>
              <a:rPr lang="en-US" sz="2500" b="1" dirty="0" smtClean="0">
                <a:solidFill>
                  <a:srgbClr val="7C8E31"/>
                </a:solidFill>
              </a:rPr>
              <a:t>for record copies </a:t>
            </a:r>
            <a:r>
              <a:rPr lang="en-US" sz="2500" b="1" dirty="0">
                <a:solidFill>
                  <a:srgbClr val="7C8E31"/>
                </a:solidFill>
              </a:rPr>
              <a:t>should be referred </a:t>
            </a:r>
            <a:r>
              <a:rPr lang="en-US" sz="2500" b="1" dirty="0" smtClean="0">
                <a:solidFill>
                  <a:srgbClr val="7C8E31"/>
                </a:solidFill>
              </a:rPr>
              <a:t>to </a:t>
            </a:r>
            <a:r>
              <a:rPr lang="en-US" sz="2500" b="1" dirty="0">
                <a:solidFill>
                  <a:srgbClr val="7C8E31"/>
                </a:solidFill>
              </a:rPr>
              <a:t>Health Information Management (HIM) Release of Information (ROI</a:t>
            </a:r>
            <a:r>
              <a:rPr lang="en-US" sz="2500" b="1" dirty="0" smtClean="0">
                <a:solidFill>
                  <a:srgbClr val="7C8E31"/>
                </a:solidFill>
              </a:rPr>
              <a:t>).</a:t>
            </a:r>
            <a:endParaRPr lang="en-US" sz="2500" b="1" dirty="0">
              <a:solidFill>
                <a:srgbClr val="7C8E31"/>
              </a:solidFill>
            </a:endParaRPr>
          </a:p>
          <a:p>
            <a:pPr marL="0" indent="0">
              <a:buNone/>
            </a:pPr>
            <a:r>
              <a:rPr lang="en-US" sz="2500" b="1" dirty="0" smtClean="0">
                <a:solidFill>
                  <a:srgbClr val="7C8E31"/>
                </a:solidFill>
              </a:rPr>
              <a:t>Individual clinics may provide copies of a patient’s information </a:t>
            </a:r>
            <a:r>
              <a:rPr lang="en-US" sz="2500" b="1" i="1" dirty="0" smtClean="0">
                <a:solidFill>
                  <a:srgbClr val="7C8E31"/>
                </a:solidFill>
              </a:rPr>
              <a:t>to that patient if</a:t>
            </a:r>
            <a:r>
              <a:rPr lang="en-US" sz="2500" b="1" dirty="0" smtClean="0">
                <a:solidFill>
                  <a:srgbClr val="7C8E31"/>
                </a:solidFill>
              </a:rPr>
              <a:t>:</a:t>
            </a:r>
          </a:p>
          <a:p>
            <a:r>
              <a:rPr lang="en-US" sz="2500" b="1" dirty="0">
                <a:solidFill>
                  <a:srgbClr val="7C8E31"/>
                </a:solidFill>
              </a:rPr>
              <a:t>The PHI is related to care in that department.</a:t>
            </a:r>
            <a:r>
              <a:rPr lang="en-US" sz="2500" b="1" i="1" dirty="0">
                <a:solidFill>
                  <a:srgbClr val="7C8E31"/>
                </a:solidFill>
              </a:rPr>
              <a:t> </a:t>
            </a:r>
            <a:endParaRPr lang="en-US" sz="2500" b="1" dirty="0" smtClean="0">
              <a:solidFill>
                <a:srgbClr val="7C8E31"/>
              </a:solidFill>
            </a:endParaRPr>
          </a:p>
          <a:p>
            <a:r>
              <a:rPr lang="en-US" sz="2500" b="1" dirty="0" smtClean="0">
                <a:solidFill>
                  <a:srgbClr val="7C8E31"/>
                </a:solidFill>
              </a:rPr>
              <a:t>The treating provider approves.</a:t>
            </a:r>
          </a:p>
          <a:p>
            <a:r>
              <a:rPr lang="en-US" sz="2500" b="1" dirty="0" smtClean="0">
                <a:solidFill>
                  <a:srgbClr val="7C8E31"/>
                </a:solidFill>
              </a:rPr>
              <a:t>Information is needed immediately for the patient’s care.</a:t>
            </a:r>
          </a:p>
          <a:p>
            <a:pPr marL="0" indent="0">
              <a:buNone/>
            </a:pPr>
            <a:r>
              <a:rPr lang="en-US" sz="1400" b="1" dirty="0" smtClean="0">
                <a:solidFill>
                  <a:srgbClr val="7C8E31"/>
                </a:solidFill>
              </a:rPr>
              <a:t>	</a:t>
            </a:r>
          </a:p>
          <a:p>
            <a:pPr marL="0" indent="0">
              <a:buNone/>
            </a:pPr>
            <a:r>
              <a:rPr lang="en-US" sz="1400" b="1" dirty="0" smtClean="0">
                <a:solidFill>
                  <a:srgbClr val="7C8E31"/>
                </a:solidFill>
              </a:rPr>
              <a:t>	</a:t>
            </a:r>
          </a:p>
          <a:p>
            <a:pPr marL="0" indent="0">
              <a:buNone/>
            </a:pPr>
            <a:endParaRPr lang="en-US" sz="1400" b="1" dirty="0">
              <a:solidFill>
                <a:srgbClr val="7C8E31"/>
              </a:solidFill>
              <a:hlinkClick r:id="rId3"/>
            </a:endParaRPr>
          </a:p>
          <a:p>
            <a:pPr marL="0" indent="0">
              <a:buNone/>
            </a:pPr>
            <a:r>
              <a:rPr lang="en-US" sz="1400" b="1" dirty="0" smtClean="0">
                <a:solidFill>
                  <a:srgbClr val="7C8E31"/>
                </a:solidFill>
              </a:rPr>
              <a:t>	</a:t>
            </a:r>
            <a:r>
              <a:rPr lang="en-US" sz="1400" b="1" dirty="0" smtClean="0">
                <a:solidFill>
                  <a:srgbClr val="7C8E31"/>
                </a:solidFill>
                <a:hlinkClick r:id="rId3"/>
              </a:rPr>
              <a:t>P</a:t>
            </a:r>
            <a:r>
              <a:rPr lang="en-US" sz="1400" b="1" i="1" dirty="0" smtClean="0">
                <a:solidFill>
                  <a:srgbClr val="7C8E31"/>
                </a:solidFill>
                <a:hlinkClick r:id="rId3"/>
              </a:rPr>
              <a:t>atient </a:t>
            </a:r>
            <a:r>
              <a:rPr lang="en-US" sz="1400" b="1" i="1" dirty="0">
                <a:solidFill>
                  <a:srgbClr val="7C8E31"/>
                </a:solidFill>
                <a:hlinkClick r:id="rId3"/>
              </a:rPr>
              <a:t>Right to Request Copies of His/Her </a:t>
            </a:r>
            <a:r>
              <a:rPr lang="en-US" sz="1400" b="1" i="1" dirty="0" smtClean="0">
                <a:solidFill>
                  <a:srgbClr val="7C8E31"/>
                </a:solidFill>
                <a:hlinkClick r:id="rId3"/>
              </a:rPr>
              <a:t>Medical/Dental/Research </a:t>
            </a:r>
            <a:r>
              <a:rPr lang="en-US" sz="1400" b="1" i="1" dirty="0">
                <a:solidFill>
                  <a:srgbClr val="7C8E31"/>
                </a:solidFill>
                <a:hlinkClick r:id="rId3"/>
              </a:rPr>
              <a:t>and/or Billing Record</a:t>
            </a:r>
            <a:endParaRPr lang="en-US" sz="1400" b="1" dirty="0">
              <a:solidFill>
                <a:srgbClr val="7C8E3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5532120"/>
            <a:ext cx="1145782" cy="914400"/>
          </a:xfrm>
          <a:prstGeom prst="rect">
            <a:avLst/>
          </a:prstGeom>
        </p:spPr>
      </p:pic>
    </p:spTree>
    <p:extLst>
      <p:ext uri="{BB962C8B-B14F-4D97-AF65-F5344CB8AC3E}">
        <p14:creationId xmlns:p14="http://schemas.microsoft.com/office/powerpoint/2010/main" val="3106584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Requests for Record Amendments</a:t>
            </a:r>
            <a:endParaRPr lang="en-US" dirty="0"/>
          </a:p>
        </p:txBody>
      </p:sp>
      <p:sp>
        <p:nvSpPr>
          <p:cNvPr id="3" name="Content Placeholder 2"/>
          <p:cNvSpPr>
            <a:spLocks noGrp="1"/>
          </p:cNvSpPr>
          <p:nvPr>
            <p:ph idx="1"/>
          </p:nvPr>
        </p:nvSpPr>
        <p:spPr>
          <a:xfrm>
            <a:off x="609601" y="1570037"/>
            <a:ext cx="7933764" cy="4602163"/>
          </a:xfrm>
        </p:spPr>
        <p:txBody>
          <a:bodyPr>
            <a:normAutofit fontScale="47500" lnSpcReduction="20000"/>
          </a:bodyPr>
          <a:lstStyle/>
          <a:p>
            <a:pPr marL="0" indent="0">
              <a:buNone/>
            </a:pPr>
            <a:r>
              <a:rPr lang="en-US" sz="5300" b="1" dirty="0" smtClean="0">
                <a:solidFill>
                  <a:srgbClr val="7C8E31"/>
                </a:solidFill>
              </a:rPr>
              <a:t>Patients </a:t>
            </a:r>
            <a:r>
              <a:rPr lang="en-US" sz="5300" b="1" dirty="0">
                <a:solidFill>
                  <a:srgbClr val="7C8E31"/>
                </a:solidFill>
              </a:rPr>
              <a:t>can request record amendments at any time during or after treatment</a:t>
            </a:r>
            <a:r>
              <a:rPr lang="en-US" sz="5300" b="1" dirty="0" smtClean="0">
                <a:solidFill>
                  <a:srgbClr val="7C8E31"/>
                </a:solidFill>
              </a:rPr>
              <a:t>.</a:t>
            </a:r>
          </a:p>
          <a:p>
            <a:pPr marL="0" indent="0">
              <a:buNone/>
            </a:pPr>
            <a:endParaRPr lang="en-US" sz="2500" b="1" dirty="0">
              <a:solidFill>
                <a:srgbClr val="7C8E31"/>
              </a:solidFill>
            </a:endParaRPr>
          </a:p>
          <a:p>
            <a:pPr marL="0" indent="0">
              <a:buNone/>
            </a:pPr>
            <a:r>
              <a:rPr lang="en-US" sz="5300" b="1" i="1" dirty="0" smtClean="0">
                <a:solidFill>
                  <a:srgbClr val="7C8E31"/>
                </a:solidFill>
              </a:rPr>
              <a:t>Whether </a:t>
            </a:r>
            <a:r>
              <a:rPr lang="en-US" sz="5300" b="1" i="1" dirty="0">
                <a:solidFill>
                  <a:srgbClr val="7C8E31"/>
                </a:solidFill>
              </a:rPr>
              <a:t>granted or denied, all amendment requests must </a:t>
            </a:r>
            <a:r>
              <a:rPr lang="en-US" sz="5300" b="1" i="1" dirty="0" smtClean="0">
                <a:solidFill>
                  <a:srgbClr val="7C8E31"/>
                </a:solidFill>
              </a:rPr>
              <a:t>be acted upon </a:t>
            </a:r>
            <a:r>
              <a:rPr lang="en-US" sz="5300" b="1" i="1" dirty="0">
                <a:solidFill>
                  <a:srgbClr val="7C8E31"/>
                </a:solidFill>
              </a:rPr>
              <a:t>no later than 60 days after the request is made.</a:t>
            </a:r>
            <a:endParaRPr lang="en-US" sz="5300" b="1" dirty="0">
              <a:solidFill>
                <a:srgbClr val="7C8E31"/>
              </a:solidFill>
            </a:endParaRPr>
          </a:p>
          <a:p>
            <a:pPr marL="0" indent="0">
              <a:buNone/>
            </a:pPr>
            <a:endParaRPr lang="en-US" sz="2500" b="1" dirty="0" smtClean="0">
              <a:solidFill>
                <a:srgbClr val="7C8E31"/>
              </a:solidFill>
            </a:endParaRPr>
          </a:p>
          <a:p>
            <a:pPr marL="0" indent="0">
              <a:buNone/>
            </a:pPr>
            <a:r>
              <a:rPr lang="en-US" sz="5300" b="1" dirty="0" smtClean="0">
                <a:solidFill>
                  <a:srgbClr val="7C8E31"/>
                </a:solidFill>
              </a:rPr>
              <a:t>For assistance </a:t>
            </a:r>
            <a:r>
              <a:rPr lang="en-US" sz="5300" b="1" dirty="0">
                <a:solidFill>
                  <a:srgbClr val="7C8E31"/>
                </a:solidFill>
              </a:rPr>
              <a:t>with amendment requests in:</a:t>
            </a:r>
          </a:p>
          <a:p>
            <a:r>
              <a:rPr lang="en-US" sz="4400" b="1" dirty="0">
                <a:solidFill>
                  <a:srgbClr val="7C8E31"/>
                </a:solidFill>
              </a:rPr>
              <a:t>Medical/Dental </a:t>
            </a:r>
            <a:r>
              <a:rPr lang="en-US" sz="4400" b="1" dirty="0" smtClean="0">
                <a:solidFill>
                  <a:srgbClr val="7C8E31"/>
                </a:solidFill>
              </a:rPr>
              <a:t>records, refer to </a:t>
            </a:r>
            <a:r>
              <a:rPr lang="en-US" sz="4400" b="1" dirty="0">
                <a:solidFill>
                  <a:srgbClr val="7C8E31"/>
                </a:solidFill>
              </a:rPr>
              <a:t>Health Information Management (HIM</a:t>
            </a:r>
            <a:r>
              <a:rPr lang="en-US" sz="4400" b="1" dirty="0" smtClean="0">
                <a:solidFill>
                  <a:srgbClr val="7C8E31"/>
                </a:solidFill>
              </a:rPr>
              <a:t>).</a:t>
            </a:r>
            <a:endParaRPr lang="en-US" sz="4400" b="1" dirty="0">
              <a:solidFill>
                <a:srgbClr val="7C8E31"/>
              </a:solidFill>
            </a:endParaRPr>
          </a:p>
          <a:p>
            <a:r>
              <a:rPr lang="en-US" sz="4400" b="1" dirty="0">
                <a:solidFill>
                  <a:srgbClr val="7C8E31"/>
                </a:solidFill>
              </a:rPr>
              <a:t>Research </a:t>
            </a:r>
            <a:r>
              <a:rPr lang="en-US" sz="4400" b="1" dirty="0" smtClean="0">
                <a:solidFill>
                  <a:srgbClr val="7C8E31"/>
                </a:solidFill>
              </a:rPr>
              <a:t>records, refer to HIM </a:t>
            </a:r>
            <a:r>
              <a:rPr lang="en-US" sz="4400" b="1" dirty="0">
                <a:solidFill>
                  <a:srgbClr val="7C8E31"/>
                </a:solidFill>
              </a:rPr>
              <a:t>or the study’s Principal </a:t>
            </a:r>
            <a:r>
              <a:rPr lang="en-US" sz="4400" b="1" dirty="0" smtClean="0">
                <a:solidFill>
                  <a:srgbClr val="7C8E31"/>
                </a:solidFill>
              </a:rPr>
              <a:t>Investigator.</a:t>
            </a:r>
            <a:endParaRPr lang="en-US" sz="4400" b="1" dirty="0">
              <a:solidFill>
                <a:srgbClr val="7C8E31"/>
              </a:solidFill>
            </a:endParaRPr>
          </a:p>
          <a:p>
            <a:r>
              <a:rPr lang="en-US" sz="4400" b="1" dirty="0">
                <a:solidFill>
                  <a:srgbClr val="7C8E31"/>
                </a:solidFill>
              </a:rPr>
              <a:t>Billing </a:t>
            </a:r>
            <a:r>
              <a:rPr lang="en-US" sz="4400" b="1" dirty="0" smtClean="0">
                <a:solidFill>
                  <a:srgbClr val="7C8E31"/>
                </a:solidFill>
              </a:rPr>
              <a:t>records, refer to </a:t>
            </a:r>
            <a:r>
              <a:rPr lang="en-US" sz="4400" b="1" dirty="0">
                <a:solidFill>
                  <a:srgbClr val="7C8E31"/>
                </a:solidFill>
              </a:rPr>
              <a:t>Patient </a:t>
            </a:r>
            <a:r>
              <a:rPr lang="en-US" sz="4400" b="1" dirty="0" smtClean="0">
                <a:solidFill>
                  <a:srgbClr val="7C8E31"/>
                </a:solidFill>
              </a:rPr>
              <a:t>Services.</a:t>
            </a:r>
            <a:endParaRPr lang="en-US" sz="4400" b="1" dirty="0">
              <a:solidFill>
                <a:srgbClr val="7C8E31"/>
              </a:solidFill>
            </a:endParaRPr>
          </a:p>
          <a:p>
            <a:endParaRPr lang="en-US" b="1" dirty="0">
              <a:solidFill>
                <a:srgbClr val="7C8E31"/>
              </a:solidFill>
            </a:endParaRPr>
          </a:p>
          <a:p>
            <a:pPr marL="0" indent="0">
              <a:buNone/>
            </a:pPr>
            <a:endParaRPr lang="en-US" sz="2600" b="1" i="1" dirty="0" smtClean="0">
              <a:solidFill>
                <a:srgbClr val="7C8E31"/>
              </a:solidFill>
              <a:hlinkClick r:id="rId2"/>
            </a:endParaRPr>
          </a:p>
          <a:p>
            <a:pPr marL="0" indent="0">
              <a:buNone/>
            </a:pPr>
            <a:r>
              <a:rPr lang="en-US" sz="2600" b="1" i="1" dirty="0" smtClean="0">
                <a:solidFill>
                  <a:srgbClr val="7C8E31"/>
                </a:solidFill>
              </a:rPr>
              <a:t>	</a:t>
            </a:r>
            <a:r>
              <a:rPr lang="en-US" sz="2800" b="1" i="1" dirty="0">
                <a:solidFill>
                  <a:srgbClr val="7C8E31"/>
                </a:solidFill>
              </a:rPr>
              <a:t>	</a:t>
            </a:r>
            <a:endParaRPr lang="en-US" sz="2600" b="1" i="1"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51" y="5316227"/>
            <a:ext cx="1145782" cy="914400"/>
          </a:xfrm>
          <a:prstGeom prst="rect">
            <a:avLst/>
          </a:prstGeom>
        </p:spPr>
      </p:pic>
      <p:sp>
        <p:nvSpPr>
          <p:cNvPr id="4" name="TextBox 3"/>
          <p:cNvSpPr txBox="1"/>
          <p:nvPr/>
        </p:nvSpPr>
        <p:spPr>
          <a:xfrm flipH="1">
            <a:off x="1600200" y="5556647"/>
            <a:ext cx="6943165" cy="615553"/>
          </a:xfrm>
          <a:prstGeom prst="rect">
            <a:avLst/>
          </a:prstGeom>
          <a:noFill/>
        </p:spPr>
        <p:txBody>
          <a:bodyPr wrap="square" rtlCol="0">
            <a:spAutoFit/>
          </a:bodyPr>
          <a:lstStyle/>
          <a:p>
            <a:r>
              <a:rPr lang="en-US" sz="1600" b="1" i="1" dirty="0">
                <a:solidFill>
                  <a:srgbClr val="7C8E31"/>
                </a:solidFill>
                <a:hlinkClick r:id="rId2"/>
              </a:rPr>
              <a:t>Patient Right to Amend His/Her Medical/Dental/Research and/or Billing Record</a:t>
            </a:r>
            <a:endParaRPr lang="en-US" sz="1600" b="1" dirty="0">
              <a:solidFill>
                <a:srgbClr val="7C8E31"/>
              </a:solidFill>
            </a:endParaRPr>
          </a:p>
          <a:p>
            <a:endParaRPr lang="en-US" b="1" i="1" dirty="0">
              <a:solidFill>
                <a:srgbClr val="7C8E31"/>
              </a:solidFill>
            </a:endParaRPr>
          </a:p>
        </p:txBody>
      </p:sp>
    </p:spTree>
    <p:extLst>
      <p:ext uri="{BB962C8B-B14F-4D97-AF65-F5344CB8AC3E}">
        <p14:creationId xmlns:p14="http://schemas.microsoft.com/office/powerpoint/2010/main" val="3821687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Confidential Communications </a:t>
            </a:r>
            <a:endParaRPr lang="en-US" dirty="0"/>
          </a:p>
        </p:txBody>
      </p:sp>
      <p:sp>
        <p:nvSpPr>
          <p:cNvPr id="3" name="Content Placeholder 2"/>
          <p:cNvSpPr>
            <a:spLocks noGrp="1"/>
          </p:cNvSpPr>
          <p:nvPr>
            <p:ph idx="1"/>
          </p:nvPr>
        </p:nvSpPr>
        <p:spPr>
          <a:xfrm>
            <a:off x="618565" y="1646237"/>
            <a:ext cx="7933764" cy="4144963"/>
          </a:xfrm>
        </p:spPr>
        <p:txBody>
          <a:bodyPr>
            <a:normAutofit/>
          </a:bodyPr>
          <a:lstStyle/>
          <a:p>
            <a:pPr marL="0" indent="0">
              <a:buNone/>
            </a:pPr>
            <a:r>
              <a:rPr lang="en-US" sz="2500" b="1" dirty="0" smtClean="0">
                <a:solidFill>
                  <a:srgbClr val="7C8E31"/>
                </a:solidFill>
              </a:rPr>
              <a:t>UConn </a:t>
            </a:r>
            <a:r>
              <a:rPr lang="en-US" sz="2500" b="1" dirty="0">
                <a:solidFill>
                  <a:srgbClr val="7C8E31"/>
                </a:solidFill>
              </a:rPr>
              <a:t>Health </a:t>
            </a:r>
            <a:r>
              <a:rPr lang="en-US" sz="2500" b="1" i="1" dirty="0" smtClean="0">
                <a:solidFill>
                  <a:srgbClr val="7C8E31"/>
                </a:solidFill>
              </a:rPr>
              <a:t>must </a:t>
            </a:r>
            <a:r>
              <a:rPr lang="en-US" sz="2500" b="1" dirty="0" smtClean="0">
                <a:solidFill>
                  <a:srgbClr val="7C8E31"/>
                </a:solidFill>
              </a:rPr>
              <a:t>honor </a:t>
            </a:r>
            <a:r>
              <a:rPr lang="en-US" sz="2500" b="1" dirty="0">
                <a:solidFill>
                  <a:srgbClr val="7C8E31"/>
                </a:solidFill>
              </a:rPr>
              <a:t>all patient requests:</a:t>
            </a:r>
          </a:p>
          <a:p>
            <a:r>
              <a:rPr lang="en-US" sz="2500" b="1" dirty="0">
                <a:solidFill>
                  <a:srgbClr val="7C8E31"/>
                </a:solidFill>
              </a:rPr>
              <a:t>to receive communications of PHI from UConn Health by alternative means or at alternative locations.</a:t>
            </a:r>
          </a:p>
          <a:p>
            <a:r>
              <a:rPr lang="en-US" sz="2500" b="1" dirty="0">
                <a:solidFill>
                  <a:srgbClr val="7C8E31"/>
                </a:solidFill>
              </a:rPr>
              <a:t>to restrict certain disclosures of PHI to </a:t>
            </a:r>
            <a:r>
              <a:rPr lang="en-US" sz="2500" b="1" i="1" dirty="0">
                <a:solidFill>
                  <a:srgbClr val="7C8E31"/>
                </a:solidFill>
              </a:rPr>
              <a:t>health plans </a:t>
            </a:r>
            <a:r>
              <a:rPr lang="en-US" sz="2500" b="1" dirty="0">
                <a:solidFill>
                  <a:srgbClr val="7C8E31"/>
                </a:solidFill>
              </a:rPr>
              <a:t>if specific criteria are met.</a:t>
            </a:r>
          </a:p>
          <a:p>
            <a:pPr marL="0" indent="0">
              <a:buNone/>
            </a:pPr>
            <a:r>
              <a:rPr lang="en-US" sz="2500" b="1" dirty="0" smtClean="0">
                <a:solidFill>
                  <a:srgbClr val="7C8E31"/>
                </a:solidFill>
              </a:rPr>
              <a:t>Patients </a:t>
            </a:r>
            <a:r>
              <a:rPr lang="en-US" sz="2500" b="1" dirty="0">
                <a:solidFill>
                  <a:srgbClr val="7C8E31"/>
                </a:solidFill>
              </a:rPr>
              <a:t>may also choose to be excluded from automated, verbal or written appointment reminders.</a:t>
            </a:r>
          </a:p>
          <a:p>
            <a:pPr marL="0" indent="0">
              <a:buNone/>
            </a:pPr>
            <a:endParaRPr lang="en-US" sz="1600" b="1" i="1" dirty="0" smtClean="0">
              <a:hlinkClick r:id="rId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292298"/>
            <a:ext cx="1145782" cy="914400"/>
          </a:xfrm>
          <a:prstGeom prst="rect">
            <a:avLst/>
          </a:prstGeom>
        </p:spPr>
      </p:pic>
      <p:sp>
        <p:nvSpPr>
          <p:cNvPr id="7" name="TextBox 6"/>
          <p:cNvSpPr txBox="1"/>
          <p:nvPr/>
        </p:nvSpPr>
        <p:spPr>
          <a:xfrm>
            <a:off x="1676400" y="5105400"/>
            <a:ext cx="6705600" cy="1077218"/>
          </a:xfrm>
          <a:prstGeom prst="rect">
            <a:avLst/>
          </a:prstGeom>
          <a:noFill/>
        </p:spPr>
        <p:txBody>
          <a:bodyPr wrap="square" rtlCol="0">
            <a:spAutoFit/>
          </a:bodyPr>
          <a:lstStyle/>
          <a:p>
            <a:r>
              <a:rPr lang="en-US" sz="1600" b="1" i="1" dirty="0">
                <a:hlinkClick r:id="rId2"/>
              </a:rPr>
              <a:t>Patient Right to Request Confidential </a:t>
            </a:r>
            <a:r>
              <a:rPr lang="en-US" sz="1600" b="1" i="1" dirty="0" smtClean="0">
                <a:hlinkClick r:id="rId2"/>
              </a:rPr>
              <a:t>Communications</a:t>
            </a:r>
            <a:endParaRPr lang="en-US" sz="1600" b="1" i="1" dirty="0" smtClean="0"/>
          </a:p>
          <a:p>
            <a:endParaRPr lang="en-US" sz="1600" b="1" dirty="0"/>
          </a:p>
          <a:p>
            <a:r>
              <a:rPr lang="en-US" sz="1600" b="1" i="1" dirty="0">
                <a:hlinkClick r:id="rId4"/>
              </a:rPr>
              <a:t>Patient Right to Request Restrictions on Use And Disclosure of Protected Health Information</a:t>
            </a:r>
            <a:endParaRPr lang="en-US" sz="1600" b="1" dirty="0">
              <a:solidFill>
                <a:srgbClr val="000E2F"/>
              </a:solidFill>
            </a:endParaRPr>
          </a:p>
        </p:txBody>
      </p:sp>
    </p:spTree>
    <p:extLst>
      <p:ext uri="{BB962C8B-B14F-4D97-AF65-F5344CB8AC3E}">
        <p14:creationId xmlns:p14="http://schemas.microsoft.com/office/powerpoint/2010/main" val="4194050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Accounting of PHI Disclosures </a:t>
            </a:r>
            <a:endParaRPr lang="en-US" dirty="0"/>
          </a:p>
        </p:txBody>
      </p:sp>
      <p:sp>
        <p:nvSpPr>
          <p:cNvPr id="3" name="Content Placeholder 2"/>
          <p:cNvSpPr>
            <a:spLocks noGrp="1"/>
          </p:cNvSpPr>
          <p:nvPr>
            <p:ph idx="1"/>
          </p:nvPr>
        </p:nvSpPr>
        <p:spPr>
          <a:xfrm>
            <a:off x="757518" y="1570037"/>
            <a:ext cx="7700682" cy="4602163"/>
          </a:xfrm>
        </p:spPr>
        <p:txBody>
          <a:bodyPr>
            <a:normAutofit/>
          </a:bodyPr>
          <a:lstStyle/>
          <a:p>
            <a:pPr marL="0" indent="0">
              <a:buNone/>
            </a:pPr>
            <a:r>
              <a:rPr lang="en-US" sz="2500" b="1" dirty="0" smtClean="0">
                <a:solidFill>
                  <a:srgbClr val="7C8E31"/>
                </a:solidFill>
              </a:rPr>
              <a:t>An accounting </a:t>
            </a:r>
            <a:r>
              <a:rPr lang="en-US" sz="2500" b="1" dirty="0">
                <a:solidFill>
                  <a:srgbClr val="7C8E31"/>
                </a:solidFill>
              </a:rPr>
              <a:t>must be completed when PHI is released </a:t>
            </a:r>
            <a:r>
              <a:rPr lang="en-US" sz="2500" b="1" i="1" dirty="0">
                <a:solidFill>
                  <a:srgbClr val="7C8E31"/>
                </a:solidFill>
              </a:rPr>
              <a:t>outside of UConn Health </a:t>
            </a:r>
            <a:r>
              <a:rPr lang="en-US" sz="2500" b="1" dirty="0">
                <a:solidFill>
                  <a:srgbClr val="7C8E31"/>
                </a:solidFill>
              </a:rPr>
              <a:t>for reasons </a:t>
            </a:r>
            <a:r>
              <a:rPr lang="en-US" sz="2500" b="1" dirty="0" smtClean="0">
                <a:solidFill>
                  <a:srgbClr val="7C8E31"/>
                </a:solidFill>
              </a:rPr>
              <a:t>other than </a:t>
            </a:r>
            <a:r>
              <a:rPr lang="en-US" sz="2500" b="1" dirty="0">
                <a:solidFill>
                  <a:srgbClr val="7C8E31"/>
                </a:solidFill>
              </a:rPr>
              <a:t>treatment, payment or health care operations and of which the patient is otherwise unaware (e.g. to regulatory agencies</a:t>
            </a:r>
            <a:r>
              <a:rPr lang="en-US" sz="2500" b="1" dirty="0" smtClean="0">
                <a:solidFill>
                  <a:srgbClr val="7C8E31"/>
                </a:solidFill>
              </a:rPr>
              <a:t>, for </a:t>
            </a:r>
            <a:r>
              <a:rPr lang="en-US" sz="2500" b="1" dirty="0">
                <a:solidFill>
                  <a:srgbClr val="7C8E31"/>
                </a:solidFill>
              </a:rPr>
              <a:t>judicial proceedings, to medical examiners, </a:t>
            </a:r>
            <a:r>
              <a:rPr lang="en-US" sz="2500" b="1" dirty="0" smtClean="0">
                <a:solidFill>
                  <a:srgbClr val="7C8E31"/>
                </a:solidFill>
              </a:rPr>
              <a:t>or </a:t>
            </a:r>
            <a:r>
              <a:rPr lang="en-US" sz="2500" b="1" dirty="0">
                <a:solidFill>
                  <a:srgbClr val="7C8E31"/>
                </a:solidFill>
              </a:rPr>
              <a:t>to report abuse, neglect and domestic violence).</a:t>
            </a:r>
          </a:p>
          <a:p>
            <a:pPr marL="0" indent="0">
              <a:buNone/>
            </a:pPr>
            <a:endParaRPr lang="en-US" sz="2200" b="1" i="1" dirty="0" smtClean="0">
              <a:solidFill>
                <a:srgbClr val="7C8E31"/>
              </a:solidFill>
              <a:hlinkClick r:id="rId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334000"/>
            <a:ext cx="1145782" cy="914400"/>
          </a:xfrm>
          <a:prstGeom prst="rect">
            <a:avLst/>
          </a:prstGeom>
        </p:spPr>
      </p:pic>
      <p:sp>
        <p:nvSpPr>
          <p:cNvPr id="5" name="TextBox 4"/>
          <p:cNvSpPr txBox="1"/>
          <p:nvPr/>
        </p:nvSpPr>
        <p:spPr>
          <a:xfrm>
            <a:off x="1752600" y="5621923"/>
            <a:ext cx="6091348" cy="338554"/>
          </a:xfrm>
          <a:prstGeom prst="rect">
            <a:avLst/>
          </a:prstGeom>
          <a:noFill/>
        </p:spPr>
        <p:txBody>
          <a:bodyPr wrap="none" rtlCol="0">
            <a:spAutoFit/>
          </a:bodyPr>
          <a:lstStyle/>
          <a:p>
            <a:r>
              <a:rPr lang="en-US" sz="1600" b="1" i="1" dirty="0">
                <a:solidFill>
                  <a:srgbClr val="7C8E31"/>
                </a:solidFill>
                <a:hlinkClick r:id="rId2"/>
              </a:rPr>
              <a:t>Accounting of Disclosures of Protected Health Information to Patients</a:t>
            </a:r>
            <a:endParaRPr lang="en-US" sz="1600" b="1" dirty="0">
              <a:solidFill>
                <a:srgbClr val="7C8E31"/>
              </a:solidFill>
            </a:endParaRPr>
          </a:p>
        </p:txBody>
      </p:sp>
    </p:spTree>
    <p:extLst>
      <p:ext uri="{BB962C8B-B14F-4D97-AF65-F5344CB8AC3E}">
        <p14:creationId xmlns:p14="http://schemas.microsoft.com/office/powerpoint/2010/main" val="3953668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85800"/>
          </a:xfrm>
        </p:spPr>
        <p:txBody>
          <a:bodyPr>
            <a:noAutofit/>
          </a:bodyPr>
          <a:lstStyle/>
          <a:p>
            <a:r>
              <a:rPr lang="en-US" dirty="0" smtClean="0">
                <a:solidFill>
                  <a:srgbClr val="000E2F"/>
                </a:solidFill>
              </a:rPr>
              <a:t>Patient Authorization</a:t>
            </a:r>
            <a:endParaRPr lang="en-US" dirty="0">
              <a:solidFill>
                <a:srgbClr val="000E2F"/>
              </a:solidFill>
            </a:endParaRPr>
          </a:p>
        </p:txBody>
      </p:sp>
      <p:sp>
        <p:nvSpPr>
          <p:cNvPr id="3" name="Content Placeholder 2"/>
          <p:cNvSpPr>
            <a:spLocks noGrp="1"/>
          </p:cNvSpPr>
          <p:nvPr>
            <p:ph idx="1"/>
          </p:nvPr>
        </p:nvSpPr>
        <p:spPr>
          <a:xfrm>
            <a:off x="533400" y="1371600"/>
            <a:ext cx="8229600" cy="4830763"/>
          </a:xfrm>
        </p:spPr>
        <p:txBody>
          <a:bodyPr>
            <a:normAutofit fontScale="55000" lnSpcReduction="20000"/>
          </a:bodyPr>
          <a:lstStyle/>
          <a:p>
            <a:pPr marL="0" indent="0">
              <a:buNone/>
            </a:pPr>
            <a:r>
              <a:rPr lang="en-US" sz="4000" b="1" dirty="0" smtClean="0">
                <a:solidFill>
                  <a:srgbClr val="7C8E31"/>
                </a:solidFill>
              </a:rPr>
              <a:t>Patient permission </a:t>
            </a:r>
            <a:r>
              <a:rPr lang="en-US" sz="4000" b="1" dirty="0">
                <a:solidFill>
                  <a:srgbClr val="7C8E31"/>
                </a:solidFill>
              </a:rPr>
              <a:t>to access, use or share their PHI is </a:t>
            </a:r>
            <a:r>
              <a:rPr lang="en-US" sz="4000" b="1" dirty="0" smtClean="0">
                <a:solidFill>
                  <a:srgbClr val="7C8E31"/>
                </a:solidFill>
              </a:rPr>
              <a:t>needed </a:t>
            </a:r>
            <a:r>
              <a:rPr lang="en-US" sz="4000" b="1" i="1" dirty="0" smtClean="0">
                <a:solidFill>
                  <a:srgbClr val="7C8E31"/>
                </a:solidFill>
              </a:rPr>
              <a:t>unless</a:t>
            </a:r>
            <a:r>
              <a:rPr lang="en-US" sz="4000" b="1" i="1" dirty="0">
                <a:solidFill>
                  <a:srgbClr val="7C8E31"/>
                </a:solidFill>
              </a:rPr>
              <a:t>:</a:t>
            </a:r>
            <a:endParaRPr lang="en-US" sz="4000" b="1" dirty="0">
              <a:solidFill>
                <a:srgbClr val="7C8E31"/>
              </a:solidFill>
            </a:endParaRPr>
          </a:p>
          <a:p>
            <a:r>
              <a:rPr lang="en-US" sz="4000" b="1" dirty="0">
                <a:solidFill>
                  <a:srgbClr val="7C8E31"/>
                </a:solidFill>
              </a:rPr>
              <a:t>the purpose is related to treatment, payment for treatment, or “healthcare operations” such as quality improvement, training, </a:t>
            </a:r>
            <a:r>
              <a:rPr lang="en-US" sz="4000" b="1" dirty="0" smtClean="0">
                <a:solidFill>
                  <a:srgbClr val="7C8E31"/>
                </a:solidFill>
              </a:rPr>
              <a:t> performance </a:t>
            </a:r>
            <a:r>
              <a:rPr lang="en-US" sz="4000" b="1" dirty="0">
                <a:solidFill>
                  <a:srgbClr val="7C8E31"/>
                </a:solidFill>
              </a:rPr>
              <a:t>evaluations, audits </a:t>
            </a:r>
            <a:r>
              <a:rPr lang="en-US" sz="4000" b="1" i="1" dirty="0" smtClean="0">
                <a:solidFill>
                  <a:srgbClr val="000E2F"/>
                </a:solidFill>
              </a:rPr>
              <a:t>or</a:t>
            </a:r>
            <a:r>
              <a:rPr lang="en-US" sz="4000" b="1" dirty="0">
                <a:solidFill>
                  <a:srgbClr val="000E2F"/>
                </a:solidFill>
              </a:rPr>
              <a:t> </a:t>
            </a:r>
            <a:r>
              <a:rPr lang="en-US" sz="4000" b="1" dirty="0" smtClean="0">
                <a:solidFill>
                  <a:srgbClr val="7C8E31"/>
                </a:solidFill>
              </a:rPr>
              <a:t>as </a:t>
            </a:r>
            <a:r>
              <a:rPr lang="en-US" sz="4000" b="1" dirty="0">
                <a:solidFill>
                  <a:srgbClr val="7C8E31"/>
                </a:solidFill>
              </a:rPr>
              <a:t>required by </a:t>
            </a:r>
            <a:r>
              <a:rPr lang="en-US" sz="4000" b="1" dirty="0" smtClean="0">
                <a:solidFill>
                  <a:srgbClr val="7C8E31"/>
                </a:solidFill>
              </a:rPr>
              <a:t>law. </a:t>
            </a:r>
            <a:endParaRPr lang="en-US" sz="4000" b="1" dirty="0">
              <a:solidFill>
                <a:srgbClr val="7C8E31"/>
              </a:solidFill>
            </a:endParaRPr>
          </a:p>
          <a:p>
            <a:pPr marL="0" indent="0">
              <a:buNone/>
            </a:pPr>
            <a:endParaRPr lang="en-US" sz="2200" b="1" dirty="0">
              <a:solidFill>
                <a:srgbClr val="7C8E31"/>
              </a:solidFill>
            </a:endParaRPr>
          </a:p>
          <a:p>
            <a:pPr marL="0" indent="0">
              <a:buNone/>
            </a:pPr>
            <a:r>
              <a:rPr lang="en-US" sz="4000" b="1" dirty="0">
                <a:solidFill>
                  <a:srgbClr val="7C8E31"/>
                </a:solidFill>
              </a:rPr>
              <a:t>A valid authorization must include specific information </a:t>
            </a:r>
            <a:r>
              <a:rPr lang="en-US" sz="4000" b="1" dirty="0" smtClean="0">
                <a:solidFill>
                  <a:srgbClr val="7C8E31"/>
                </a:solidFill>
              </a:rPr>
              <a:t>including the </a:t>
            </a:r>
            <a:r>
              <a:rPr lang="en-US" sz="4000" b="1" dirty="0">
                <a:solidFill>
                  <a:srgbClr val="7C8E31"/>
                </a:solidFill>
              </a:rPr>
              <a:t>PHI </a:t>
            </a:r>
            <a:r>
              <a:rPr lang="en-US" sz="4000" b="1" dirty="0" smtClean="0">
                <a:solidFill>
                  <a:srgbClr val="7C8E31"/>
                </a:solidFill>
              </a:rPr>
              <a:t>involved</a:t>
            </a:r>
            <a:r>
              <a:rPr lang="en-US" sz="4000" b="1" dirty="0">
                <a:solidFill>
                  <a:srgbClr val="7C8E31"/>
                </a:solidFill>
              </a:rPr>
              <a:t>, who is requesting PHI, the purpose of the requested use or disclosure, and the right to revoke an authorization</a:t>
            </a:r>
            <a:r>
              <a:rPr lang="en-US" sz="4000" b="1" dirty="0" smtClean="0">
                <a:solidFill>
                  <a:srgbClr val="7C8E31"/>
                </a:solidFill>
              </a:rPr>
              <a:t>.</a:t>
            </a:r>
          </a:p>
          <a:p>
            <a:pPr marL="0" indent="0">
              <a:buNone/>
            </a:pPr>
            <a:endParaRPr lang="en-US" sz="2900" b="1" dirty="0">
              <a:solidFill>
                <a:srgbClr val="7C8E31"/>
              </a:solidFill>
            </a:endParaRPr>
          </a:p>
          <a:p>
            <a:pPr marL="0" indent="0">
              <a:buNone/>
            </a:pPr>
            <a:r>
              <a:rPr lang="en-US" sz="4000" b="1" dirty="0">
                <a:solidFill>
                  <a:srgbClr val="7C8E31"/>
                </a:solidFill>
              </a:rPr>
              <a:t>Patient authorization </a:t>
            </a:r>
            <a:r>
              <a:rPr lang="en-US" sz="4000" b="1" dirty="0" smtClean="0">
                <a:solidFill>
                  <a:srgbClr val="7C8E31"/>
                </a:solidFill>
              </a:rPr>
              <a:t>may also </a:t>
            </a:r>
            <a:r>
              <a:rPr lang="en-US" sz="4000" b="1" dirty="0">
                <a:solidFill>
                  <a:srgbClr val="7C8E31"/>
                </a:solidFill>
              </a:rPr>
              <a:t>be required to use or disclose identifiable non-textual data such as patient photos, radiology images, pathology slides, physiological tracings and audio/video </a:t>
            </a:r>
            <a:r>
              <a:rPr lang="en-US" sz="4000" b="1" dirty="0" smtClean="0">
                <a:solidFill>
                  <a:srgbClr val="7C8E31"/>
                </a:solidFill>
              </a:rPr>
              <a:t>recordings.</a:t>
            </a:r>
          </a:p>
          <a:p>
            <a:pPr marL="0" indent="0">
              <a:buNone/>
            </a:pPr>
            <a:endParaRPr lang="en-US" sz="4200" b="1" dirty="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334000"/>
            <a:ext cx="1145782" cy="914400"/>
          </a:xfrm>
          <a:prstGeom prst="rect">
            <a:avLst/>
          </a:prstGeom>
        </p:spPr>
      </p:pic>
      <p:sp>
        <p:nvSpPr>
          <p:cNvPr id="6" name="TextBox 5"/>
          <p:cNvSpPr txBox="1"/>
          <p:nvPr/>
        </p:nvSpPr>
        <p:spPr>
          <a:xfrm>
            <a:off x="2590800" y="5181600"/>
            <a:ext cx="5410200" cy="1246495"/>
          </a:xfrm>
          <a:prstGeom prst="rect">
            <a:avLst/>
          </a:prstGeom>
          <a:noFill/>
        </p:spPr>
        <p:txBody>
          <a:bodyPr wrap="square" rtlCol="0">
            <a:spAutoFit/>
          </a:bodyPr>
          <a:lstStyle/>
          <a:p>
            <a:r>
              <a:rPr lang="en-US" sz="1600" b="1" i="1" dirty="0">
                <a:solidFill>
                  <a:srgbClr val="7C8E31"/>
                </a:solidFill>
                <a:hlinkClick r:id="rId4"/>
              </a:rPr>
              <a:t>Authorization for Release of </a:t>
            </a:r>
            <a:r>
              <a:rPr lang="en-US" sz="1600" b="1" i="1" dirty="0" smtClean="0">
                <a:solidFill>
                  <a:srgbClr val="7C8E31"/>
                </a:solidFill>
                <a:hlinkClick r:id="rId4"/>
              </a:rPr>
              <a:t>Information</a:t>
            </a:r>
            <a:endParaRPr lang="en-US" sz="1600" b="1" i="1" dirty="0" smtClean="0">
              <a:solidFill>
                <a:srgbClr val="7C8E31"/>
              </a:solidFill>
            </a:endParaRPr>
          </a:p>
          <a:p>
            <a:endParaRPr lang="en-US" sz="1100" b="1" i="1" dirty="0">
              <a:solidFill>
                <a:srgbClr val="7C8E31"/>
              </a:solidFill>
            </a:endParaRPr>
          </a:p>
          <a:p>
            <a:r>
              <a:rPr lang="en-US" sz="1600" b="1" i="1" dirty="0">
                <a:solidFill>
                  <a:srgbClr val="7C8E31"/>
                </a:solidFill>
                <a:hlinkClick r:id="rId5"/>
              </a:rPr>
              <a:t>Visual, Audio, or Other Recording of Patient Data Obtained Through Any Other Medium</a:t>
            </a:r>
            <a:endParaRPr lang="en-US" sz="1600" b="1" dirty="0">
              <a:solidFill>
                <a:srgbClr val="7C8E31"/>
              </a:solidFill>
            </a:endParaRPr>
          </a:p>
          <a:p>
            <a:endParaRPr lang="en-US" sz="1600" b="1" dirty="0">
              <a:solidFill>
                <a:srgbClr val="7C8E31"/>
              </a:solidFill>
            </a:endParaRPr>
          </a:p>
        </p:txBody>
      </p:sp>
    </p:spTree>
    <p:extLst>
      <p:ext uri="{BB962C8B-B14F-4D97-AF65-F5344CB8AC3E}">
        <p14:creationId xmlns:p14="http://schemas.microsoft.com/office/powerpoint/2010/main" val="4112383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E2F"/>
                </a:solidFill>
              </a:rPr>
              <a:t>Minimum Necessary </a:t>
            </a:r>
            <a:endParaRPr lang="en-US" dirty="0">
              <a:solidFill>
                <a:srgbClr val="000E2F"/>
              </a:solidFill>
            </a:endParaRPr>
          </a:p>
        </p:txBody>
      </p:sp>
      <p:sp>
        <p:nvSpPr>
          <p:cNvPr id="3" name="Content Placeholder 2"/>
          <p:cNvSpPr>
            <a:spLocks noGrp="1"/>
          </p:cNvSpPr>
          <p:nvPr>
            <p:ph idx="1"/>
          </p:nvPr>
        </p:nvSpPr>
        <p:spPr>
          <a:xfrm>
            <a:off x="605118" y="1524000"/>
            <a:ext cx="8081682" cy="4602163"/>
          </a:xfrm>
        </p:spPr>
        <p:txBody>
          <a:bodyPr>
            <a:normAutofit/>
          </a:bodyPr>
          <a:lstStyle/>
          <a:p>
            <a:pPr marL="0" indent="0">
              <a:buNone/>
            </a:pPr>
            <a:r>
              <a:rPr lang="en-US" sz="2400" b="1" dirty="0">
                <a:solidFill>
                  <a:srgbClr val="7C8E31"/>
                </a:solidFill>
              </a:rPr>
              <a:t>PHI that is accessed, used or shared for any purpose </a:t>
            </a:r>
            <a:r>
              <a:rPr lang="en-US" sz="2400" b="1" i="1" dirty="0">
                <a:solidFill>
                  <a:srgbClr val="7C8E31"/>
                </a:solidFill>
              </a:rPr>
              <a:t>other than treatment</a:t>
            </a:r>
            <a:r>
              <a:rPr lang="en-US" sz="2400" b="1" dirty="0">
                <a:solidFill>
                  <a:srgbClr val="7C8E31"/>
                </a:solidFill>
              </a:rPr>
              <a:t>, should be limited to the </a:t>
            </a:r>
            <a:r>
              <a:rPr lang="en-US" sz="2400" b="1" i="1" dirty="0">
                <a:solidFill>
                  <a:srgbClr val="7C8E31"/>
                </a:solidFill>
              </a:rPr>
              <a:t>“minimum necessary” </a:t>
            </a:r>
            <a:r>
              <a:rPr lang="en-US" sz="2400" b="1" dirty="0">
                <a:solidFill>
                  <a:srgbClr val="7C8E31"/>
                </a:solidFill>
              </a:rPr>
              <a:t>information </a:t>
            </a:r>
            <a:r>
              <a:rPr lang="en-US" sz="2400" b="1" dirty="0" smtClean="0">
                <a:solidFill>
                  <a:srgbClr val="7C8E31"/>
                </a:solidFill>
              </a:rPr>
              <a:t>needed </a:t>
            </a:r>
            <a:r>
              <a:rPr lang="en-US" sz="2400" b="1" dirty="0">
                <a:solidFill>
                  <a:srgbClr val="7C8E31"/>
                </a:solidFill>
              </a:rPr>
              <a:t>to accomplish the task at hand</a:t>
            </a:r>
            <a:r>
              <a:rPr lang="en-US" sz="2400" b="1" dirty="0" smtClean="0">
                <a:solidFill>
                  <a:srgbClr val="7C8E31"/>
                </a:solidFill>
              </a:rPr>
              <a:t>.</a:t>
            </a:r>
          </a:p>
          <a:p>
            <a:pPr marL="0" indent="0">
              <a:buNone/>
            </a:pPr>
            <a:r>
              <a:rPr lang="en-US" sz="2400" b="1" dirty="0" smtClean="0">
                <a:solidFill>
                  <a:srgbClr val="7C8E31"/>
                </a:solidFill>
              </a:rPr>
              <a:t>HIPAA also allows </a:t>
            </a:r>
            <a:r>
              <a:rPr lang="en-US" sz="2400" b="1" dirty="0">
                <a:solidFill>
                  <a:srgbClr val="7C8E31"/>
                </a:solidFill>
              </a:rPr>
              <a:t>the minimum necessary information to be accessed and used in the academic setting for the </a:t>
            </a:r>
            <a:r>
              <a:rPr lang="en-US" sz="2400" b="1" dirty="0" smtClean="0">
                <a:solidFill>
                  <a:srgbClr val="7C8E31"/>
                </a:solidFill>
              </a:rPr>
              <a:t>purpose of student education. </a:t>
            </a:r>
            <a:endParaRPr lang="en-US" sz="2400" b="1" dirty="0">
              <a:solidFill>
                <a:srgbClr val="7C8E31"/>
              </a:solidFill>
            </a:endParaRPr>
          </a:p>
          <a:p>
            <a:pPr marL="0" indent="0">
              <a:buNone/>
            </a:pPr>
            <a:r>
              <a:rPr lang="en-US" sz="2400" b="1" dirty="0" smtClean="0">
                <a:solidFill>
                  <a:srgbClr val="7C8E31"/>
                </a:solidFill>
              </a:rPr>
              <a:t>Students </a:t>
            </a:r>
            <a:r>
              <a:rPr lang="en-US" sz="2400" b="1" dirty="0">
                <a:solidFill>
                  <a:srgbClr val="7C8E31"/>
                </a:solidFill>
              </a:rPr>
              <a:t>at UConn Health may access and use the minimum necessary PHI consistent with clinical assignments or educational work under the </a:t>
            </a:r>
            <a:r>
              <a:rPr lang="en-US" sz="2400" b="1" dirty="0" smtClean="0">
                <a:solidFill>
                  <a:srgbClr val="7C8E31"/>
                </a:solidFill>
              </a:rPr>
              <a:t>supervision </a:t>
            </a:r>
            <a:r>
              <a:rPr lang="en-US" sz="2400" b="1" dirty="0">
                <a:solidFill>
                  <a:srgbClr val="7C8E31"/>
                </a:solidFill>
              </a:rPr>
              <a:t>of an authorized faculty or staff teacher. </a:t>
            </a:r>
            <a:endParaRPr lang="en-US" sz="2400" b="1" dirty="0" smtClean="0">
              <a:solidFill>
                <a:srgbClr val="7C8E31"/>
              </a:solidFill>
            </a:endParaRPr>
          </a:p>
          <a:p>
            <a:pPr marL="0" indent="0">
              <a:buNone/>
            </a:pPr>
            <a:endParaRPr lang="en-US" sz="2000" b="1" dirty="0">
              <a:solidFill>
                <a:srgbClr val="7C8E31"/>
              </a:solidFill>
            </a:endParaRPr>
          </a:p>
        </p:txBody>
      </p:sp>
      <p:sp>
        <p:nvSpPr>
          <p:cNvPr id="4" name="Rectangle 3"/>
          <p:cNvSpPr/>
          <p:nvPr/>
        </p:nvSpPr>
        <p:spPr>
          <a:xfrm>
            <a:off x="4776009" y="5541387"/>
            <a:ext cx="2580618" cy="584775"/>
          </a:xfrm>
          <a:prstGeom prst="rect">
            <a:avLst/>
          </a:prstGeom>
        </p:spPr>
        <p:txBody>
          <a:bodyPr wrap="square">
            <a:spAutoFit/>
          </a:bodyPr>
          <a:lstStyle/>
          <a:p>
            <a:r>
              <a:rPr lang="en-US" sz="1600" b="1" i="1" dirty="0">
                <a:solidFill>
                  <a:srgbClr val="7C8E31"/>
                </a:solidFill>
                <a:hlinkClick r:id="rId2"/>
              </a:rPr>
              <a:t>Minimum Necessary </a:t>
            </a:r>
            <a:r>
              <a:rPr lang="en-US" sz="1600" b="1" i="1" dirty="0" smtClean="0">
                <a:solidFill>
                  <a:srgbClr val="7C8E31"/>
                </a:solidFill>
                <a:hlinkClick r:id="rId2"/>
              </a:rPr>
              <a:t>Data</a:t>
            </a:r>
            <a:endParaRPr lang="en-US" sz="1600" b="1" i="1" dirty="0" smtClean="0">
              <a:solidFill>
                <a:srgbClr val="7C8E31"/>
              </a:solidFill>
            </a:endParaRPr>
          </a:p>
          <a:p>
            <a:r>
              <a:rPr lang="en-US" sz="1600" b="1" i="1" dirty="0" smtClean="0">
                <a:solidFill>
                  <a:srgbClr val="7C8E31"/>
                </a:solidFill>
                <a:hlinkClick r:id="rId3"/>
              </a:rPr>
              <a:t>Use of PHI in Education</a:t>
            </a:r>
            <a:endParaRPr lang="en-US" sz="1600" b="1" dirty="0">
              <a:solidFill>
                <a:srgbClr val="7C8E3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5376575"/>
            <a:ext cx="1145782" cy="914400"/>
          </a:xfrm>
          <a:prstGeom prst="rect">
            <a:avLst/>
          </a:prstGeom>
        </p:spPr>
      </p:pic>
    </p:spTree>
    <p:extLst>
      <p:ext uri="{BB962C8B-B14F-4D97-AF65-F5344CB8AC3E}">
        <p14:creationId xmlns:p14="http://schemas.microsoft.com/office/powerpoint/2010/main" val="168097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924800" cy="914400"/>
          </a:xfrm>
        </p:spPr>
        <p:txBody>
          <a:bodyPr>
            <a:noAutofit/>
          </a:bodyPr>
          <a:lstStyle/>
          <a:p>
            <a:r>
              <a:rPr lang="en-PH" sz="4000" dirty="0" smtClean="0">
                <a:solidFill>
                  <a:srgbClr val="7C8E31"/>
                </a:solidFill>
              </a:rPr>
              <a:t>Introduction to</a:t>
            </a:r>
            <a:br>
              <a:rPr lang="en-PH" sz="4000" dirty="0" smtClean="0">
                <a:solidFill>
                  <a:srgbClr val="7C8E31"/>
                </a:solidFill>
              </a:rPr>
            </a:br>
            <a:r>
              <a:rPr lang="en-PH" sz="4000" dirty="0" smtClean="0">
                <a:solidFill>
                  <a:srgbClr val="7C8E31"/>
                </a:solidFill>
              </a:rPr>
              <a:t>Compliance and Ethics</a:t>
            </a:r>
            <a:endParaRPr lang="en-PH" sz="4000"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Tree>
    <p:extLst>
      <p:ext uri="{BB962C8B-B14F-4D97-AF65-F5344CB8AC3E}">
        <p14:creationId xmlns:p14="http://schemas.microsoft.com/office/powerpoint/2010/main" val="3343190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E2F"/>
                </a:solidFill>
              </a:rPr>
              <a:t>Patient </a:t>
            </a:r>
            <a:r>
              <a:rPr lang="en-US" dirty="0" smtClean="0">
                <a:solidFill>
                  <a:srgbClr val="000E2F"/>
                </a:solidFill>
              </a:rPr>
              <a:t>Complaints</a:t>
            </a:r>
            <a:endParaRPr lang="en-US" dirty="0">
              <a:solidFill>
                <a:srgbClr val="002060"/>
              </a:solidFill>
            </a:endParaRPr>
          </a:p>
        </p:txBody>
      </p:sp>
      <p:sp>
        <p:nvSpPr>
          <p:cNvPr id="3" name="Content Placeholder 2"/>
          <p:cNvSpPr>
            <a:spLocks noGrp="1"/>
          </p:cNvSpPr>
          <p:nvPr>
            <p:ph idx="1"/>
          </p:nvPr>
        </p:nvSpPr>
        <p:spPr>
          <a:xfrm>
            <a:off x="605118" y="1524000"/>
            <a:ext cx="7700682" cy="4602163"/>
          </a:xfrm>
        </p:spPr>
        <p:txBody>
          <a:bodyPr>
            <a:normAutofit/>
          </a:bodyPr>
          <a:lstStyle/>
          <a:p>
            <a:pPr marL="0" indent="0">
              <a:buNone/>
            </a:pPr>
            <a:r>
              <a:rPr lang="en-US" sz="2500" b="1" dirty="0" smtClean="0">
                <a:solidFill>
                  <a:srgbClr val="7C8E31"/>
                </a:solidFill>
              </a:rPr>
              <a:t>Patient </a:t>
            </a:r>
            <a:r>
              <a:rPr lang="en-US" sz="2500" b="1" dirty="0">
                <a:solidFill>
                  <a:srgbClr val="7C8E31"/>
                </a:solidFill>
              </a:rPr>
              <a:t>complaints related to the privacy or security of their PHI should be directed to </a:t>
            </a:r>
            <a:r>
              <a:rPr lang="en-US" sz="2500" b="1" dirty="0" smtClean="0">
                <a:solidFill>
                  <a:srgbClr val="7C8E31"/>
                </a:solidFill>
              </a:rPr>
              <a:t>the </a:t>
            </a:r>
            <a:r>
              <a:rPr lang="en-US" sz="2500" b="1" dirty="0">
                <a:solidFill>
                  <a:srgbClr val="7C8E31"/>
                </a:solidFill>
              </a:rPr>
              <a:t>Patient Relations Department or to the </a:t>
            </a:r>
            <a:r>
              <a:rPr lang="en-US" sz="2500" b="1" dirty="0" smtClean="0">
                <a:solidFill>
                  <a:srgbClr val="7C8E31"/>
                </a:solidFill>
              </a:rPr>
              <a:t>Office of Privacy Protection and Management.</a:t>
            </a:r>
          </a:p>
          <a:p>
            <a:pPr marL="0" indent="0">
              <a:buNone/>
            </a:pPr>
            <a:endParaRPr lang="en-US" sz="2500" b="1" dirty="0">
              <a:solidFill>
                <a:srgbClr val="7C8E31"/>
              </a:solidFill>
            </a:endParaRPr>
          </a:p>
          <a:p>
            <a:pPr marL="0" indent="0">
              <a:buNone/>
            </a:pPr>
            <a:r>
              <a:rPr lang="en-US" sz="2500" b="1" dirty="0" smtClean="0">
                <a:solidFill>
                  <a:srgbClr val="7C8E31"/>
                </a:solidFill>
              </a:rPr>
              <a:t>Patients may also file </a:t>
            </a:r>
            <a:r>
              <a:rPr lang="en-US" sz="2500" b="1" dirty="0">
                <a:solidFill>
                  <a:srgbClr val="7C8E31"/>
                </a:solidFill>
              </a:rPr>
              <a:t>a complaint with </a:t>
            </a:r>
            <a:r>
              <a:rPr lang="en-US" sz="2500" b="1" dirty="0" smtClean="0">
                <a:solidFill>
                  <a:srgbClr val="7C8E31"/>
                </a:solidFill>
              </a:rPr>
              <a:t>the </a:t>
            </a:r>
            <a:r>
              <a:rPr lang="en-US" sz="2500" b="1" dirty="0">
                <a:solidFill>
                  <a:srgbClr val="7C8E31"/>
                </a:solidFill>
              </a:rPr>
              <a:t>Department of Health and Human Services Office for Civil Rights.</a:t>
            </a:r>
          </a:p>
          <a:p>
            <a:pPr marL="0" indent="0">
              <a:buNone/>
            </a:pPr>
            <a:endParaRPr lang="en-US" sz="2000" b="1" i="1" dirty="0" smtClean="0">
              <a:solidFill>
                <a:srgbClr val="7C8E31"/>
              </a:solidFill>
              <a:hlinkClick r:id="rId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334000"/>
            <a:ext cx="1145782" cy="914400"/>
          </a:xfrm>
          <a:prstGeom prst="rect">
            <a:avLst/>
          </a:prstGeom>
        </p:spPr>
      </p:pic>
      <p:sp>
        <p:nvSpPr>
          <p:cNvPr id="5" name="TextBox 4"/>
          <p:cNvSpPr txBox="1"/>
          <p:nvPr/>
        </p:nvSpPr>
        <p:spPr>
          <a:xfrm>
            <a:off x="1828800" y="5681246"/>
            <a:ext cx="5783936" cy="338554"/>
          </a:xfrm>
          <a:prstGeom prst="rect">
            <a:avLst/>
          </a:prstGeom>
          <a:noFill/>
        </p:spPr>
        <p:txBody>
          <a:bodyPr wrap="square" rtlCol="0">
            <a:spAutoFit/>
          </a:bodyPr>
          <a:lstStyle/>
          <a:p>
            <a:r>
              <a:rPr lang="en-US" sz="1600" b="1" i="1" dirty="0">
                <a:solidFill>
                  <a:srgbClr val="7C8E31"/>
                </a:solidFill>
                <a:hlinkClick r:id="rId2"/>
              </a:rPr>
              <a:t>Patient Complaint Regarding Use and Disclosure of PHI</a:t>
            </a:r>
            <a:endParaRPr lang="en-US" sz="1600" b="1" dirty="0">
              <a:solidFill>
                <a:srgbClr val="7C8E31"/>
              </a:solidFill>
            </a:endParaRPr>
          </a:p>
        </p:txBody>
      </p:sp>
    </p:spTree>
    <p:extLst>
      <p:ext uri="{BB962C8B-B14F-4D97-AF65-F5344CB8AC3E}">
        <p14:creationId xmlns:p14="http://schemas.microsoft.com/office/powerpoint/2010/main" val="2191401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924800" cy="914400"/>
          </a:xfrm>
        </p:spPr>
        <p:txBody>
          <a:bodyPr>
            <a:noAutofit/>
          </a:bodyPr>
          <a:lstStyle/>
          <a:p>
            <a:r>
              <a:rPr lang="en-PH" sz="4400" dirty="0" smtClean="0">
                <a:solidFill>
                  <a:srgbClr val="7C8E31"/>
                </a:solidFill>
              </a:rPr>
              <a:t>Managing Confidential Information and PHI</a:t>
            </a:r>
            <a:endParaRPr lang="en-PH" sz="4400"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Tree>
    <p:extLst>
      <p:ext uri="{BB962C8B-B14F-4D97-AF65-F5344CB8AC3E}">
        <p14:creationId xmlns:p14="http://schemas.microsoft.com/office/powerpoint/2010/main" val="1747271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838200"/>
          </a:xfrm>
        </p:spPr>
        <p:txBody>
          <a:bodyPr>
            <a:noAutofit/>
          </a:bodyPr>
          <a:lstStyle/>
          <a:p>
            <a:r>
              <a:rPr lang="en-US" dirty="0" smtClean="0">
                <a:solidFill>
                  <a:srgbClr val="000E2F"/>
                </a:solidFill>
              </a:rPr>
              <a:t>General Reminders</a:t>
            </a:r>
            <a:endParaRPr lang="en-US" dirty="0">
              <a:solidFill>
                <a:srgbClr val="000E2F"/>
              </a:solidFill>
            </a:endParaRPr>
          </a:p>
        </p:txBody>
      </p:sp>
      <p:sp>
        <p:nvSpPr>
          <p:cNvPr id="3" name="Content Placeholder 2"/>
          <p:cNvSpPr>
            <a:spLocks noGrp="1"/>
          </p:cNvSpPr>
          <p:nvPr>
            <p:ph idx="1"/>
          </p:nvPr>
        </p:nvSpPr>
        <p:spPr>
          <a:xfrm>
            <a:off x="605118" y="1524000"/>
            <a:ext cx="7933764" cy="4906963"/>
          </a:xfrm>
        </p:spPr>
        <p:txBody>
          <a:bodyPr>
            <a:noAutofit/>
          </a:bodyPr>
          <a:lstStyle/>
          <a:p>
            <a:pPr marL="0" indent="0">
              <a:buNone/>
            </a:pPr>
            <a:r>
              <a:rPr lang="en-US" sz="2400" b="1" dirty="0" smtClean="0">
                <a:solidFill>
                  <a:srgbClr val="7C8E31"/>
                </a:solidFill>
              </a:rPr>
              <a:t>Wear </a:t>
            </a:r>
            <a:r>
              <a:rPr lang="en-US" sz="2400" b="1" dirty="0">
                <a:solidFill>
                  <a:srgbClr val="7C8E31"/>
                </a:solidFill>
              </a:rPr>
              <a:t>your UConn Health ID badge at all times to safely enter and exit restricted areas. </a:t>
            </a:r>
            <a:endParaRPr lang="en-US" sz="2400" b="1" dirty="0" smtClean="0">
              <a:solidFill>
                <a:srgbClr val="7C8E31"/>
              </a:solidFill>
            </a:endParaRPr>
          </a:p>
          <a:p>
            <a:pPr marL="0" indent="0">
              <a:buNone/>
            </a:pPr>
            <a:endParaRPr lang="en-US" sz="1000" b="1" dirty="0" smtClean="0">
              <a:solidFill>
                <a:srgbClr val="7C8E31"/>
              </a:solidFill>
            </a:endParaRPr>
          </a:p>
          <a:p>
            <a:pPr marL="0" indent="0">
              <a:buNone/>
            </a:pPr>
            <a:r>
              <a:rPr lang="en-US" sz="2400" b="1" i="1" dirty="0" smtClean="0">
                <a:solidFill>
                  <a:srgbClr val="7C8E31"/>
                </a:solidFill>
              </a:rPr>
              <a:t>Do not </a:t>
            </a:r>
            <a:r>
              <a:rPr lang="en-US" sz="2400" b="1" dirty="0" smtClean="0">
                <a:solidFill>
                  <a:srgbClr val="7C8E31"/>
                </a:solidFill>
              </a:rPr>
              <a:t>hold </a:t>
            </a:r>
            <a:r>
              <a:rPr lang="en-US" sz="2400" b="1" dirty="0">
                <a:solidFill>
                  <a:srgbClr val="7C8E31"/>
                </a:solidFill>
              </a:rPr>
              <a:t>a door open or allow anyone without proper identification to access a restricted area, especially if you do not recognize the person. </a:t>
            </a:r>
            <a:endParaRPr lang="en-US" sz="2400" b="1" dirty="0" smtClean="0">
              <a:solidFill>
                <a:srgbClr val="7C8E31"/>
              </a:solidFill>
            </a:endParaRPr>
          </a:p>
          <a:p>
            <a:pPr marL="0" indent="0">
              <a:buNone/>
            </a:pPr>
            <a:endParaRPr lang="en-US" sz="1000" b="1" dirty="0">
              <a:solidFill>
                <a:srgbClr val="7C8E31"/>
              </a:solidFill>
            </a:endParaRPr>
          </a:p>
          <a:p>
            <a:pPr marL="0" indent="0">
              <a:buNone/>
            </a:pPr>
            <a:r>
              <a:rPr lang="en-US" sz="2400" b="1" dirty="0" smtClean="0">
                <a:solidFill>
                  <a:srgbClr val="7C8E31"/>
                </a:solidFill>
              </a:rPr>
              <a:t>If </a:t>
            </a:r>
            <a:r>
              <a:rPr lang="en-US" sz="2400" b="1" dirty="0">
                <a:solidFill>
                  <a:srgbClr val="7C8E31"/>
                </a:solidFill>
              </a:rPr>
              <a:t>you see anyone in your department without proper ID, </a:t>
            </a:r>
            <a:r>
              <a:rPr lang="en-US" sz="2400" b="1" i="1" dirty="0">
                <a:solidFill>
                  <a:srgbClr val="7C8E31"/>
                </a:solidFill>
              </a:rPr>
              <a:t>ask questions or notify </a:t>
            </a:r>
            <a:r>
              <a:rPr lang="en-US" sz="2400" b="1" i="1" dirty="0" smtClean="0">
                <a:solidFill>
                  <a:srgbClr val="7C8E31"/>
                </a:solidFill>
              </a:rPr>
              <a:t>the </a:t>
            </a:r>
            <a:r>
              <a:rPr lang="en-US" sz="2400" b="1" i="1" dirty="0">
                <a:solidFill>
                  <a:srgbClr val="7C8E31"/>
                </a:solidFill>
              </a:rPr>
              <a:t>department </a:t>
            </a:r>
            <a:r>
              <a:rPr lang="en-US" sz="2400" b="1" i="1" dirty="0" smtClean="0">
                <a:solidFill>
                  <a:srgbClr val="7C8E31"/>
                </a:solidFill>
              </a:rPr>
              <a:t>manager. </a:t>
            </a:r>
            <a:r>
              <a:rPr lang="en-US" sz="2400" b="1" dirty="0" smtClean="0">
                <a:solidFill>
                  <a:srgbClr val="7C8E31"/>
                </a:solidFill>
              </a:rPr>
              <a:t>Do </a:t>
            </a:r>
            <a:r>
              <a:rPr lang="en-US" sz="2400" b="1" dirty="0">
                <a:solidFill>
                  <a:srgbClr val="7C8E31"/>
                </a:solidFill>
              </a:rPr>
              <a:t>not assume an individual has authorized </a:t>
            </a:r>
            <a:r>
              <a:rPr lang="en-US" sz="2400" b="1" dirty="0" smtClean="0">
                <a:solidFill>
                  <a:srgbClr val="7C8E31"/>
                </a:solidFill>
              </a:rPr>
              <a:t>access.</a:t>
            </a:r>
          </a:p>
          <a:p>
            <a:pPr marL="0" indent="0">
              <a:buNone/>
            </a:pPr>
            <a:endParaRPr lang="en-US" sz="1000" b="1" dirty="0">
              <a:solidFill>
                <a:srgbClr val="7C8E31"/>
              </a:solidFill>
            </a:endParaRPr>
          </a:p>
          <a:p>
            <a:pPr marL="0" indent="0">
              <a:buNone/>
            </a:pPr>
            <a:r>
              <a:rPr lang="en-US" sz="2400" b="1" dirty="0" smtClean="0">
                <a:solidFill>
                  <a:srgbClr val="7C8E31"/>
                </a:solidFill>
              </a:rPr>
              <a:t>Notify </a:t>
            </a:r>
            <a:r>
              <a:rPr lang="en-US" sz="2400" b="1" dirty="0">
                <a:solidFill>
                  <a:srgbClr val="7C8E31"/>
                </a:solidFill>
              </a:rPr>
              <a:t>UConn Health </a:t>
            </a:r>
            <a:r>
              <a:rPr lang="en-US" sz="2400" b="1" dirty="0" smtClean="0">
                <a:solidFill>
                  <a:srgbClr val="7C8E31"/>
                </a:solidFill>
              </a:rPr>
              <a:t>Police of any </a:t>
            </a:r>
            <a:r>
              <a:rPr lang="en-US" sz="2400" b="1" dirty="0">
                <a:solidFill>
                  <a:srgbClr val="7C8E31"/>
                </a:solidFill>
              </a:rPr>
              <a:t>immediate safety concerns.</a:t>
            </a:r>
          </a:p>
          <a:p>
            <a:pPr marL="0" indent="0">
              <a:buNone/>
            </a:pPr>
            <a:endParaRPr lang="en-US" sz="3600" dirty="0"/>
          </a:p>
        </p:txBody>
      </p:sp>
    </p:spTree>
    <p:extLst>
      <p:ext uri="{BB962C8B-B14F-4D97-AF65-F5344CB8AC3E}">
        <p14:creationId xmlns:p14="http://schemas.microsoft.com/office/powerpoint/2010/main" val="1734572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671" y="1219200"/>
            <a:ext cx="7960658" cy="5242560"/>
          </a:xfrm>
        </p:spPr>
      </p:pic>
      <p:sp>
        <p:nvSpPr>
          <p:cNvPr id="2" name="TextBox 1"/>
          <p:cNvSpPr txBox="1"/>
          <p:nvPr/>
        </p:nvSpPr>
        <p:spPr>
          <a:xfrm>
            <a:off x="1998216" y="762000"/>
            <a:ext cx="5302285" cy="707886"/>
          </a:xfrm>
          <a:prstGeom prst="rect">
            <a:avLst/>
          </a:prstGeom>
          <a:noFill/>
        </p:spPr>
        <p:txBody>
          <a:bodyPr wrap="none" rtlCol="0">
            <a:spAutoFit/>
          </a:bodyPr>
          <a:lstStyle/>
          <a:p>
            <a:r>
              <a:rPr lang="en-US" sz="4000" b="1" i="1" dirty="0">
                <a:solidFill>
                  <a:srgbClr val="000E2F"/>
                </a:solidFill>
                <a:latin typeface="Times New Roman" panose="02020603050405020304" pitchFamily="18" charset="0"/>
                <a:cs typeface="Times New Roman" panose="02020603050405020304" pitchFamily="18" charset="0"/>
              </a:rPr>
              <a:t>Verbal Communications</a:t>
            </a:r>
          </a:p>
        </p:txBody>
      </p:sp>
    </p:spTree>
    <p:extLst>
      <p:ext uri="{BB962C8B-B14F-4D97-AF65-F5344CB8AC3E}">
        <p14:creationId xmlns:p14="http://schemas.microsoft.com/office/powerpoint/2010/main" val="2307370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371600"/>
            <a:ext cx="7624763" cy="4800600"/>
          </a:xfrm>
        </p:spPr>
        <p:txBody>
          <a:bodyPr>
            <a:normAutofit/>
          </a:bodyPr>
          <a:lstStyle/>
          <a:p>
            <a:pPr marL="0" indent="0">
              <a:buNone/>
            </a:pPr>
            <a:r>
              <a:rPr lang="en-US" sz="2500" b="1" dirty="0" smtClean="0">
                <a:solidFill>
                  <a:srgbClr val="7C8E31"/>
                </a:solidFill>
              </a:rPr>
              <a:t>Discuss </a:t>
            </a:r>
            <a:r>
              <a:rPr lang="en-US" sz="2500" b="1" dirty="0">
                <a:solidFill>
                  <a:srgbClr val="7C8E31"/>
                </a:solidFill>
              </a:rPr>
              <a:t>PHI only with those that “need to know” for their assigned job or student functions.</a:t>
            </a:r>
          </a:p>
          <a:p>
            <a:pPr marL="0" indent="0">
              <a:buNone/>
            </a:pPr>
            <a:endParaRPr lang="en-US" sz="2500" b="1" dirty="0" smtClean="0">
              <a:solidFill>
                <a:srgbClr val="7C8E31"/>
              </a:solidFill>
            </a:endParaRPr>
          </a:p>
          <a:p>
            <a:pPr marL="0" indent="0">
              <a:buNone/>
            </a:pPr>
            <a:r>
              <a:rPr lang="en-US" sz="2500" b="1" dirty="0" smtClean="0">
                <a:solidFill>
                  <a:srgbClr val="7C8E31"/>
                </a:solidFill>
              </a:rPr>
              <a:t>Be </a:t>
            </a:r>
            <a:r>
              <a:rPr lang="en-US" sz="2500" b="1" dirty="0">
                <a:solidFill>
                  <a:srgbClr val="7C8E31"/>
                </a:solidFill>
              </a:rPr>
              <a:t>sensitive </a:t>
            </a:r>
            <a:r>
              <a:rPr lang="en-US" sz="2500" b="1" dirty="0" smtClean="0">
                <a:solidFill>
                  <a:srgbClr val="7C8E31"/>
                </a:solidFill>
              </a:rPr>
              <a:t>to your surroundings: </a:t>
            </a:r>
          </a:p>
          <a:p>
            <a:r>
              <a:rPr lang="en-US" sz="2500" b="1" dirty="0" smtClean="0">
                <a:solidFill>
                  <a:srgbClr val="7C8E31"/>
                </a:solidFill>
              </a:rPr>
              <a:t>Discuss </a:t>
            </a:r>
            <a:r>
              <a:rPr lang="en-US" sz="2500" b="1" dirty="0">
                <a:solidFill>
                  <a:srgbClr val="7C8E31"/>
                </a:solidFill>
              </a:rPr>
              <a:t>PHI in a private area if </a:t>
            </a:r>
            <a:r>
              <a:rPr lang="en-US" sz="2500" b="1" dirty="0" smtClean="0">
                <a:solidFill>
                  <a:srgbClr val="7C8E31"/>
                </a:solidFill>
              </a:rPr>
              <a:t>possible.</a:t>
            </a:r>
          </a:p>
          <a:p>
            <a:r>
              <a:rPr lang="en-US" sz="2500" b="1" dirty="0" smtClean="0">
                <a:solidFill>
                  <a:srgbClr val="7C8E31"/>
                </a:solidFill>
              </a:rPr>
              <a:t>Lower </a:t>
            </a:r>
            <a:r>
              <a:rPr lang="en-US" sz="2500" b="1" dirty="0">
                <a:solidFill>
                  <a:srgbClr val="7C8E31"/>
                </a:solidFill>
              </a:rPr>
              <a:t>your voice in open </a:t>
            </a:r>
            <a:r>
              <a:rPr lang="en-US" sz="2500" b="1" dirty="0" smtClean="0">
                <a:solidFill>
                  <a:srgbClr val="7C8E31"/>
                </a:solidFill>
              </a:rPr>
              <a:t>areas.</a:t>
            </a:r>
          </a:p>
          <a:p>
            <a:r>
              <a:rPr lang="en-US" sz="2500" b="1" dirty="0" smtClean="0">
                <a:solidFill>
                  <a:srgbClr val="7C8E31"/>
                </a:solidFill>
              </a:rPr>
              <a:t>Avoid </a:t>
            </a:r>
            <a:r>
              <a:rPr lang="en-US" sz="2500" b="1" dirty="0">
                <a:solidFill>
                  <a:srgbClr val="7C8E31"/>
                </a:solidFill>
              </a:rPr>
              <a:t>discussions in public areas such as elevators and cafeterias, even if you think no one </a:t>
            </a:r>
            <a:r>
              <a:rPr lang="en-US" sz="2500" b="1" dirty="0" smtClean="0">
                <a:solidFill>
                  <a:srgbClr val="7C8E31"/>
                </a:solidFill>
              </a:rPr>
              <a:t>can hear you.</a:t>
            </a:r>
            <a:endParaRPr lang="en-US" sz="2500" b="1" dirty="0">
              <a:solidFill>
                <a:srgbClr val="7C8E31"/>
              </a:solidFill>
            </a:endParaRPr>
          </a:p>
          <a:p>
            <a:endParaRPr lang="en-US" sz="2500" b="1" dirty="0">
              <a:solidFill>
                <a:srgbClr val="7C8E31"/>
              </a:solidFill>
            </a:endParaRPr>
          </a:p>
        </p:txBody>
      </p:sp>
    </p:spTree>
    <p:extLst>
      <p:ext uri="{BB962C8B-B14F-4D97-AF65-F5344CB8AC3E}">
        <p14:creationId xmlns:p14="http://schemas.microsoft.com/office/powerpoint/2010/main" val="364386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61929" cy="762000"/>
          </a:xfrm>
        </p:spPr>
        <p:txBody>
          <a:bodyPr>
            <a:noAutofit/>
          </a:bodyPr>
          <a:lstStyle/>
          <a:p>
            <a:r>
              <a:rPr lang="en-US" dirty="0" smtClean="0">
                <a:solidFill>
                  <a:srgbClr val="000E2F"/>
                </a:solidFill>
              </a:rPr>
              <a:t>Speaking with Patient Family/Friends</a:t>
            </a:r>
            <a:endParaRPr lang="en-US" dirty="0"/>
          </a:p>
        </p:txBody>
      </p:sp>
      <p:sp>
        <p:nvSpPr>
          <p:cNvPr id="3" name="Content Placeholder 2"/>
          <p:cNvSpPr>
            <a:spLocks noGrp="1"/>
          </p:cNvSpPr>
          <p:nvPr>
            <p:ph idx="1"/>
          </p:nvPr>
        </p:nvSpPr>
        <p:spPr>
          <a:xfrm>
            <a:off x="609600" y="1646237"/>
            <a:ext cx="7933764" cy="4906963"/>
          </a:xfrm>
        </p:spPr>
        <p:txBody>
          <a:bodyPr>
            <a:normAutofit fontScale="32500" lnSpcReduction="20000"/>
          </a:bodyPr>
          <a:lstStyle/>
          <a:p>
            <a:pPr marL="0" indent="0">
              <a:buNone/>
            </a:pPr>
            <a:r>
              <a:rPr lang="en-US" sz="7400" b="1" dirty="0" smtClean="0">
                <a:solidFill>
                  <a:srgbClr val="7C8E31"/>
                </a:solidFill>
              </a:rPr>
              <a:t>“</a:t>
            </a:r>
            <a:r>
              <a:rPr lang="en-US" sz="7400" b="1" dirty="0">
                <a:solidFill>
                  <a:srgbClr val="7C8E31"/>
                </a:solidFill>
              </a:rPr>
              <a:t>Permission to Communicate” covers disclosures needed to assist with coordination of a patient’s care but </a:t>
            </a:r>
            <a:r>
              <a:rPr lang="en-US" sz="7400" b="1" i="1" dirty="0">
                <a:solidFill>
                  <a:srgbClr val="7C8E31"/>
                </a:solidFill>
              </a:rPr>
              <a:t>does not </a:t>
            </a:r>
            <a:r>
              <a:rPr lang="en-US" sz="7400" b="1" dirty="0">
                <a:solidFill>
                  <a:srgbClr val="7C8E31"/>
                </a:solidFill>
              </a:rPr>
              <a:t>necessarily grant the right to disclose PHI </a:t>
            </a:r>
            <a:r>
              <a:rPr lang="en-US" sz="7400" b="1" dirty="0" smtClean="0">
                <a:solidFill>
                  <a:srgbClr val="7C8E31"/>
                </a:solidFill>
              </a:rPr>
              <a:t>unrelated </a:t>
            </a:r>
            <a:r>
              <a:rPr lang="en-US" sz="7400" b="1" dirty="0">
                <a:solidFill>
                  <a:srgbClr val="7C8E31"/>
                </a:solidFill>
              </a:rPr>
              <a:t>to </a:t>
            </a:r>
            <a:r>
              <a:rPr lang="en-US" sz="7400" b="1" dirty="0" smtClean="0">
                <a:solidFill>
                  <a:srgbClr val="7C8E31"/>
                </a:solidFill>
              </a:rPr>
              <a:t>the patient’s </a:t>
            </a:r>
            <a:r>
              <a:rPr lang="en-US" sz="7400" b="1" dirty="0">
                <a:solidFill>
                  <a:srgbClr val="7C8E31"/>
                </a:solidFill>
              </a:rPr>
              <a:t>current </a:t>
            </a:r>
            <a:r>
              <a:rPr lang="en-US" sz="7400" b="1" dirty="0" smtClean="0">
                <a:solidFill>
                  <a:srgbClr val="7C8E31"/>
                </a:solidFill>
              </a:rPr>
              <a:t>care.</a:t>
            </a:r>
          </a:p>
          <a:p>
            <a:pPr marL="0" indent="0">
              <a:buNone/>
            </a:pPr>
            <a:endParaRPr lang="en-US" sz="3100" b="1" dirty="0">
              <a:solidFill>
                <a:srgbClr val="7C8E31"/>
              </a:solidFill>
            </a:endParaRPr>
          </a:p>
          <a:p>
            <a:pPr marL="0" indent="0">
              <a:buNone/>
            </a:pPr>
            <a:r>
              <a:rPr lang="en-US" sz="7400" b="1" dirty="0" smtClean="0">
                <a:solidFill>
                  <a:srgbClr val="7C8E31"/>
                </a:solidFill>
              </a:rPr>
              <a:t>When </a:t>
            </a:r>
            <a:r>
              <a:rPr lang="en-US" sz="7400" b="1" dirty="0">
                <a:solidFill>
                  <a:srgbClr val="7C8E31"/>
                </a:solidFill>
              </a:rPr>
              <a:t>others are present during a discussion with a patient, ask for the patient’s permission at that time before sharing PHI. </a:t>
            </a:r>
            <a:r>
              <a:rPr lang="en-US" sz="7400" b="1" i="1" dirty="0">
                <a:solidFill>
                  <a:srgbClr val="7C8E31"/>
                </a:solidFill>
              </a:rPr>
              <a:t>Do not assume it’s OK to discuss </a:t>
            </a:r>
            <a:r>
              <a:rPr lang="en-US" sz="7400" b="1" i="1" dirty="0" smtClean="0">
                <a:solidFill>
                  <a:srgbClr val="7C8E31"/>
                </a:solidFill>
              </a:rPr>
              <a:t>PHI </a:t>
            </a:r>
            <a:r>
              <a:rPr lang="en-US" sz="7400" b="1" i="1" dirty="0">
                <a:solidFill>
                  <a:srgbClr val="7C8E31"/>
                </a:solidFill>
              </a:rPr>
              <a:t>in front of family or other </a:t>
            </a:r>
            <a:r>
              <a:rPr lang="en-US" sz="7400" b="1" i="1" dirty="0" smtClean="0">
                <a:solidFill>
                  <a:srgbClr val="7C8E31"/>
                </a:solidFill>
              </a:rPr>
              <a:t>visitors.</a:t>
            </a:r>
          </a:p>
          <a:p>
            <a:pPr marL="0" indent="0">
              <a:buNone/>
            </a:pPr>
            <a:endParaRPr lang="en-US" sz="4000" b="1" i="1" dirty="0" smtClean="0">
              <a:solidFill>
                <a:srgbClr val="7C8E31"/>
              </a:solidFill>
            </a:endParaRPr>
          </a:p>
          <a:p>
            <a:pPr marL="0" indent="0">
              <a:buNone/>
            </a:pPr>
            <a:r>
              <a:rPr lang="en-US" sz="7400" b="1" dirty="0" smtClean="0">
                <a:solidFill>
                  <a:srgbClr val="7C8E31"/>
                </a:solidFill>
              </a:rPr>
              <a:t>If it is </a:t>
            </a:r>
            <a:r>
              <a:rPr lang="en-US" sz="7400" b="1" dirty="0">
                <a:solidFill>
                  <a:srgbClr val="7C8E31"/>
                </a:solidFill>
              </a:rPr>
              <a:t>impossible to obtain patient permission, share only information you believe to be in the patient’s best interest</a:t>
            </a:r>
            <a:r>
              <a:rPr lang="en-US" sz="7400" b="1" dirty="0" smtClean="0">
                <a:solidFill>
                  <a:srgbClr val="7C8E31"/>
                </a:solidFill>
              </a:rPr>
              <a:t>.</a:t>
            </a:r>
          </a:p>
          <a:p>
            <a:pPr marL="0" indent="0">
              <a:buNone/>
            </a:pPr>
            <a:r>
              <a:rPr lang="en-US" sz="6800" b="1" dirty="0" smtClean="0">
                <a:solidFill>
                  <a:srgbClr val="7C8E31"/>
                </a:solidFill>
              </a:rPr>
              <a:t> </a:t>
            </a:r>
            <a:endParaRPr lang="en-US" sz="6800" b="1" i="1" dirty="0" smtClean="0">
              <a:solidFill>
                <a:srgbClr val="7C8E31"/>
              </a:solidFill>
            </a:endParaRPr>
          </a:p>
          <a:p>
            <a:pPr marL="0" indent="0">
              <a:buNone/>
            </a:pPr>
            <a:endParaRPr lang="en-US" sz="7200" b="1" i="1" dirty="0" smtClean="0">
              <a:solidFill>
                <a:srgbClr val="7C8E31"/>
              </a:solidFill>
              <a:hlinkClick r:id="rId2"/>
            </a:endParaRPr>
          </a:p>
          <a:p>
            <a:pPr marL="0" indent="0">
              <a:buNone/>
            </a:pPr>
            <a:endParaRPr lang="en-US" b="1" dirty="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8692" y="5385375"/>
            <a:ext cx="1145782" cy="914400"/>
          </a:xfrm>
          <a:prstGeom prst="rect">
            <a:avLst/>
          </a:prstGeom>
        </p:spPr>
      </p:pic>
      <p:sp>
        <p:nvSpPr>
          <p:cNvPr id="5" name="TextBox 4"/>
          <p:cNvSpPr txBox="1"/>
          <p:nvPr/>
        </p:nvSpPr>
        <p:spPr>
          <a:xfrm>
            <a:off x="2590800" y="5550187"/>
            <a:ext cx="5508748" cy="584775"/>
          </a:xfrm>
          <a:prstGeom prst="rect">
            <a:avLst/>
          </a:prstGeom>
          <a:noFill/>
        </p:spPr>
        <p:txBody>
          <a:bodyPr wrap="square" rtlCol="0">
            <a:spAutoFit/>
          </a:bodyPr>
          <a:lstStyle/>
          <a:p>
            <a:r>
              <a:rPr lang="en-US" sz="1600" b="1" i="1" dirty="0">
                <a:solidFill>
                  <a:srgbClr val="7C8E31"/>
                </a:solidFill>
                <a:hlinkClick r:id="rId2"/>
              </a:rPr>
              <a:t>Use and Disclosure Involving Family and Friends</a:t>
            </a:r>
            <a:r>
              <a:rPr lang="en-US" sz="1600" b="1" i="1" dirty="0">
                <a:solidFill>
                  <a:srgbClr val="7C8E31"/>
                </a:solidFill>
              </a:rPr>
              <a:t> which references additional  policies for specific areas of care. </a:t>
            </a:r>
          </a:p>
        </p:txBody>
      </p:sp>
    </p:spTree>
    <p:extLst>
      <p:ext uri="{BB962C8B-B14F-4D97-AF65-F5344CB8AC3E}">
        <p14:creationId xmlns:p14="http://schemas.microsoft.com/office/powerpoint/2010/main" val="2433659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762000"/>
            <a:ext cx="7960658" cy="838200"/>
          </a:xfrm>
        </p:spPr>
        <p:txBody>
          <a:bodyPr>
            <a:noAutofit/>
          </a:bodyPr>
          <a:lstStyle/>
          <a:p>
            <a:r>
              <a:rPr lang="en-US" dirty="0" smtClean="0">
                <a:solidFill>
                  <a:srgbClr val="000E2F"/>
                </a:solidFill>
              </a:rPr>
              <a:t>Sharing PHI with personal representatives </a:t>
            </a:r>
            <a:endParaRPr lang="en-US" dirty="0"/>
          </a:p>
        </p:txBody>
      </p:sp>
      <p:sp>
        <p:nvSpPr>
          <p:cNvPr id="3" name="Content Placeholder 2"/>
          <p:cNvSpPr>
            <a:spLocks noGrp="1"/>
          </p:cNvSpPr>
          <p:nvPr>
            <p:ph idx="1"/>
          </p:nvPr>
        </p:nvSpPr>
        <p:spPr>
          <a:xfrm>
            <a:off x="605118" y="1828800"/>
            <a:ext cx="7700682" cy="4297363"/>
          </a:xfrm>
        </p:spPr>
        <p:txBody>
          <a:bodyPr>
            <a:normAutofit/>
          </a:bodyPr>
          <a:lstStyle/>
          <a:p>
            <a:pPr marL="0" indent="0">
              <a:buNone/>
            </a:pPr>
            <a:r>
              <a:rPr lang="en-US" sz="2500" b="1" dirty="0" smtClean="0">
                <a:solidFill>
                  <a:srgbClr val="7C8E31"/>
                </a:solidFill>
              </a:rPr>
              <a:t>PHI </a:t>
            </a:r>
            <a:r>
              <a:rPr lang="en-US" sz="2500" b="1" dirty="0">
                <a:solidFill>
                  <a:srgbClr val="7C8E31"/>
                </a:solidFill>
              </a:rPr>
              <a:t>may be shared with a patient’s personal representative who has verified legal authority to act on behalf of that patient</a:t>
            </a:r>
            <a:r>
              <a:rPr lang="en-US" sz="2500" b="1" dirty="0" smtClean="0">
                <a:solidFill>
                  <a:srgbClr val="7C8E31"/>
                </a:solidFill>
              </a:rPr>
              <a:t>.</a:t>
            </a:r>
          </a:p>
          <a:p>
            <a:pPr marL="0" indent="0">
              <a:buNone/>
            </a:pPr>
            <a:endParaRPr lang="en-US" sz="1200" b="1" dirty="0" smtClean="0">
              <a:solidFill>
                <a:srgbClr val="7C8E31"/>
              </a:solidFill>
            </a:endParaRPr>
          </a:p>
          <a:p>
            <a:pPr marL="0" indent="0">
              <a:buNone/>
            </a:pPr>
            <a:r>
              <a:rPr lang="en-US" sz="2500" b="1" dirty="0" smtClean="0">
                <a:solidFill>
                  <a:srgbClr val="7C8E31"/>
                </a:solidFill>
              </a:rPr>
              <a:t>It </a:t>
            </a:r>
            <a:r>
              <a:rPr lang="en-US" sz="2500" b="1" dirty="0">
                <a:solidFill>
                  <a:srgbClr val="7C8E31"/>
                </a:solidFill>
              </a:rPr>
              <a:t>is </a:t>
            </a:r>
            <a:r>
              <a:rPr lang="en-US" sz="2500" b="1" i="1" dirty="0" smtClean="0">
                <a:solidFill>
                  <a:srgbClr val="7C8E31"/>
                </a:solidFill>
              </a:rPr>
              <a:t>not </a:t>
            </a:r>
            <a:r>
              <a:rPr lang="en-US" sz="2500" b="1" dirty="0" smtClean="0">
                <a:solidFill>
                  <a:srgbClr val="7C8E31"/>
                </a:solidFill>
              </a:rPr>
              <a:t>necessary </a:t>
            </a:r>
            <a:r>
              <a:rPr lang="en-US" sz="2500" b="1" dirty="0">
                <a:solidFill>
                  <a:srgbClr val="7C8E31"/>
                </a:solidFill>
              </a:rPr>
              <a:t>for personal representatives to be designated on the “Permission to Communicate” form</a:t>
            </a:r>
            <a:r>
              <a:rPr lang="en-US" sz="2500" b="1" dirty="0" smtClean="0">
                <a:solidFill>
                  <a:srgbClr val="7C8E31"/>
                </a:solidFill>
              </a:rPr>
              <a:t>.</a:t>
            </a:r>
          </a:p>
          <a:p>
            <a:pPr marL="0" indent="0">
              <a:buNone/>
            </a:pPr>
            <a:endParaRPr lang="en-US" sz="1200" b="1" dirty="0" smtClean="0">
              <a:solidFill>
                <a:srgbClr val="7C8E31"/>
              </a:solidFill>
            </a:endParaRPr>
          </a:p>
          <a:p>
            <a:pPr marL="0" indent="0">
              <a:buNone/>
            </a:pPr>
            <a:r>
              <a:rPr lang="en-US" sz="2500" b="1" dirty="0" smtClean="0">
                <a:solidFill>
                  <a:srgbClr val="7C8E31"/>
                </a:solidFill>
              </a:rPr>
              <a:t>Under HIPAA, </a:t>
            </a:r>
            <a:r>
              <a:rPr lang="en-US" sz="2500" b="1" dirty="0">
                <a:solidFill>
                  <a:srgbClr val="7C8E31"/>
                </a:solidFill>
              </a:rPr>
              <a:t>a personal representative has the same rights as the patient </a:t>
            </a:r>
            <a:r>
              <a:rPr lang="en-US" sz="2500" b="1" dirty="0" smtClean="0">
                <a:solidFill>
                  <a:srgbClr val="7C8E31"/>
                </a:solidFill>
              </a:rPr>
              <a:t>with </a:t>
            </a:r>
            <a:r>
              <a:rPr lang="en-US" sz="2500" b="1" dirty="0">
                <a:solidFill>
                  <a:srgbClr val="7C8E31"/>
                </a:solidFill>
              </a:rPr>
              <a:t>regard to PHI use and disclosure.</a:t>
            </a:r>
          </a:p>
        </p:txBody>
      </p:sp>
    </p:spTree>
    <p:extLst>
      <p:ext uri="{BB962C8B-B14F-4D97-AF65-F5344CB8AC3E}">
        <p14:creationId xmlns:p14="http://schemas.microsoft.com/office/powerpoint/2010/main" val="1616022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E2F"/>
                </a:solidFill>
              </a:rPr>
              <a:t>C</a:t>
            </a:r>
            <a:r>
              <a:rPr lang="en-US" dirty="0" smtClean="0">
                <a:solidFill>
                  <a:srgbClr val="000E2F"/>
                </a:solidFill>
              </a:rPr>
              <a:t>alling a patient</a:t>
            </a:r>
            <a:endParaRPr lang="en-US" dirty="0"/>
          </a:p>
        </p:txBody>
      </p:sp>
      <p:sp>
        <p:nvSpPr>
          <p:cNvPr id="3" name="Content Placeholder 2"/>
          <p:cNvSpPr>
            <a:spLocks noGrp="1"/>
          </p:cNvSpPr>
          <p:nvPr>
            <p:ph idx="1"/>
          </p:nvPr>
        </p:nvSpPr>
        <p:spPr>
          <a:xfrm>
            <a:off x="676836" y="1493837"/>
            <a:ext cx="7933764" cy="4602163"/>
          </a:xfrm>
        </p:spPr>
        <p:txBody>
          <a:bodyPr>
            <a:normAutofit/>
          </a:bodyPr>
          <a:lstStyle/>
          <a:p>
            <a:pPr marL="0" indent="0">
              <a:buNone/>
            </a:pPr>
            <a:r>
              <a:rPr lang="en-US" sz="2500" b="1" dirty="0" smtClean="0">
                <a:solidFill>
                  <a:srgbClr val="7C8E31"/>
                </a:solidFill>
              </a:rPr>
              <a:t>Use the phone number designated by the patient —</a:t>
            </a:r>
            <a:r>
              <a:rPr lang="en-US" sz="2500" b="1" i="1" dirty="0" smtClean="0">
                <a:solidFill>
                  <a:srgbClr val="7C8E31"/>
                </a:solidFill>
              </a:rPr>
              <a:t>remember, it may be an alternate number.</a:t>
            </a:r>
          </a:p>
          <a:p>
            <a:pPr marL="0" indent="0">
              <a:buNone/>
            </a:pPr>
            <a:r>
              <a:rPr lang="en-US" sz="2500" b="1" dirty="0" smtClean="0">
                <a:solidFill>
                  <a:srgbClr val="7C8E31"/>
                </a:solidFill>
              </a:rPr>
              <a:t>Confirm that you are speaking with the patient or someone that has permission to communicate about the patient.</a:t>
            </a:r>
          </a:p>
          <a:p>
            <a:pPr marL="0" indent="0">
              <a:buNone/>
            </a:pPr>
            <a:r>
              <a:rPr lang="en-US" sz="2500" b="1" dirty="0" smtClean="0">
                <a:solidFill>
                  <a:srgbClr val="7C8E31"/>
                </a:solidFill>
              </a:rPr>
              <a:t>Do not leave PHI on answering machines or with individuals not authorized by the patient.</a:t>
            </a:r>
          </a:p>
          <a:p>
            <a:pPr marL="0" indent="0">
              <a:buNone/>
            </a:pPr>
            <a:r>
              <a:rPr lang="en-US" sz="2500" b="1" dirty="0" smtClean="0">
                <a:solidFill>
                  <a:srgbClr val="7C8E31"/>
                </a:solidFill>
              </a:rPr>
              <a:t>If leaving a message, provide only your name, that you are calling from UConn Health, who the message is intended for, and ask that the individual return your call.</a:t>
            </a:r>
          </a:p>
          <a:p>
            <a:endParaRPr lang="en-US" dirty="0">
              <a:solidFill>
                <a:srgbClr val="7C8E31"/>
              </a:solidFill>
            </a:endParaRPr>
          </a:p>
          <a:p>
            <a:pPr marL="0" indent="0">
              <a:buNone/>
            </a:pPr>
            <a:endParaRPr lang="en-US" i="1" dirty="0" smtClean="0">
              <a:solidFill>
                <a:srgbClr val="7C8E31"/>
              </a:solidFill>
              <a:hlinkClick r:id="rId2"/>
            </a:endParaRPr>
          </a:p>
          <a:p>
            <a:pPr marL="0" indent="0">
              <a:buNone/>
            </a:pPr>
            <a:endParaRPr lang="en-US" b="1" i="1" dirty="0">
              <a:solidFill>
                <a:srgbClr val="7C8E31"/>
              </a:solidFill>
              <a:hlinkClick r:id="rId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09" y="5596354"/>
            <a:ext cx="1145782" cy="914400"/>
          </a:xfrm>
          <a:prstGeom prst="rect">
            <a:avLst/>
          </a:prstGeom>
        </p:spPr>
      </p:pic>
      <p:sp>
        <p:nvSpPr>
          <p:cNvPr id="5" name="TextBox 4"/>
          <p:cNvSpPr txBox="1"/>
          <p:nvPr/>
        </p:nvSpPr>
        <p:spPr>
          <a:xfrm>
            <a:off x="1828800" y="5867400"/>
            <a:ext cx="6400800" cy="338554"/>
          </a:xfrm>
          <a:prstGeom prst="rect">
            <a:avLst/>
          </a:prstGeom>
          <a:noFill/>
        </p:spPr>
        <p:txBody>
          <a:bodyPr wrap="square" rtlCol="0">
            <a:spAutoFit/>
          </a:bodyPr>
          <a:lstStyle/>
          <a:p>
            <a:r>
              <a:rPr lang="en-US" sz="1600" b="1" i="1" dirty="0">
                <a:solidFill>
                  <a:srgbClr val="7C8E31"/>
                </a:solidFill>
                <a:hlinkClick r:id="rId2"/>
              </a:rPr>
              <a:t>Telephone/Voicemail/Answering Machine Disclosure of PHI</a:t>
            </a:r>
            <a:endParaRPr lang="en-US" sz="1600" b="1" dirty="0">
              <a:solidFill>
                <a:srgbClr val="7C8E31"/>
              </a:solidFill>
            </a:endParaRPr>
          </a:p>
        </p:txBody>
      </p:sp>
    </p:spTree>
    <p:extLst>
      <p:ext uri="{BB962C8B-B14F-4D97-AF65-F5344CB8AC3E}">
        <p14:creationId xmlns:p14="http://schemas.microsoft.com/office/powerpoint/2010/main" val="4009402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542" y="609600"/>
            <a:ext cx="7960658" cy="838200"/>
          </a:xfrm>
        </p:spPr>
        <p:txBody>
          <a:bodyPr>
            <a:normAutofit/>
          </a:bodyPr>
          <a:lstStyle/>
          <a:p>
            <a:r>
              <a:rPr lang="en-US" dirty="0">
                <a:solidFill>
                  <a:srgbClr val="000E2F"/>
                </a:solidFill>
              </a:rPr>
              <a:t>S</a:t>
            </a:r>
            <a:r>
              <a:rPr lang="en-US" dirty="0" smtClean="0">
                <a:solidFill>
                  <a:srgbClr val="000E2F"/>
                </a:solidFill>
              </a:rPr>
              <a:t>omeone calling about a patient	</a:t>
            </a:r>
            <a:endParaRPr lang="en-US" dirty="0"/>
          </a:p>
        </p:txBody>
      </p:sp>
      <p:sp>
        <p:nvSpPr>
          <p:cNvPr id="3" name="Content Placeholder 2"/>
          <p:cNvSpPr>
            <a:spLocks noGrp="1"/>
          </p:cNvSpPr>
          <p:nvPr>
            <p:ph idx="1"/>
          </p:nvPr>
        </p:nvSpPr>
        <p:spPr>
          <a:xfrm>
            <a:off x="605118" y="1524000"/>
            <a:ext cx="7933764" cy="4953000"/>
          </a:xfrm>
        </p:spPr>
        <p:txBody>
          <a:bodyPr>
            <a:normAutofit fontScale="70000" lnSpcReduction="20000"/>
          </a:bodyPr>
          <a:lstStyle/>
          <a:p>
            <a:pPr marL="0" indent="0">
              <a:buNone/>
            </a:pPr>
            <a:r>
              <a:rPr lang="en-US" sz="3500" b="1" dirty="0" smtClean="0">
                <a:solidFill>
                  <a:srgbClr val="7C8E31"/>
                </a:solidFill>
              </a:rPr>
              <a:t>Unless a John Dempsey Hospital (JDH) patient “opts out,” hospital directory information may be disclosed including:</a:t>
            </a:r>
          </a:p>
          <a:p>
            <a:endParaRPr lang="en-US" sz="2100" b="1" dirty="0" smtClean="0">
              <a:solidFill>
                <a:srgbClr val="7C8E31"/>
              </a:solidFill>
            </a:endParaRPr>
          </a:p>
          <a:p>
            <a:r>
              <a:rPr lang="en-US" b="1" dirty="0" smtClean="0">
                <a:solidFill>
                  <a:srgbClr val="7C8E31"/>
                </a:solidFill>
              </a:rPr>
              <a:t>hospital </a:t>
            </a:r>
            <a:r>
              <a:rPr lang="en-US" b="1" dirty="0">
                <a:solidFill>
                  <a:srgbClr val="7C8E31"/>
                </a:solidFill>
              </a:rPr>
              <a:t>room and telephone number to persons that inquire about that patient </a:t>
            </a:r>
            <a:r>
              <a:rPr lang="en-US" b="1" i="1" dirty="0">
                <a:solidFill>
                  <a:srgbClr val="7C8E31"/>
                </a:solidFill>
              </a:rPr>
              <a:t>by </a:t>
            </a:r>
            <a:r>
              <a:rPr lang="en-US" b="1" i="1" dirty="0" smtClean="0">
                <a:solidFill>
                  <a:srgbClr val="7C8E31"/>
                </a:solidFill>
              </a:rPr>
              <a:t>name </a:t>
            </a:r>
            <a:r>
              <a:rPr lang="en-US" b="1" dirty="0" smtClean="0">
                <a:solidFill>
                  <a:srgbClr val="7C8E31"/>
                </a:solidFill>
              </a:rPr>
              <a:t>(</a:t>
            </a:r>
            <a:r>
              <a:rPr lang="en-US" b="1" i="1" dirty="0" smtClean="0">
                <a:solidFill>
                  <a:srgbClr val="7C8E31"/>
                </a:solidFill>
              </a:rPr>
              <a:t>except </a:t>
            </a:r>
            <a:r>
              <a:rPr lang="en-US" b="1" dirty="0" smtClean="0">
                <a:solidFill>
                  <a:srgbClr val="7C8E31"/>
                </a:solidFill>
              </a:rPr>
              <a:t>patients </a:t>
            </a:r>
            <a:r>
              <a:rPr lang="en-US" b="1" dirty="0">
                <a:solidFill>
                  <a:srgbClr val="7C8E31"/>
                </a:solidFill>
              </a:rPr>
              <a:t>on the Psychiatric and Department of Correction units).</a:t>
            </a:r>
          </a:p>
          <a:p>
            <a:r>
              <a:rPr lang="en-US" b="1" dirty="0">
                <a:solidFill>
                  <a:srgbClr val="7C8E31"/>
                </a:solidFill>
              </a:rPr>
              <a:t>a patient’s religious affiliation to members of the clergy.</a:t>
            </a:r>
          </a:p>
          <a:p>
            <a:pPr marL="0" indent="0">
              <a:buNone/>
            </a:pPr>
            <a:endParaRPr lang="en-US" sz="2200" b="1" dirty="0" smtClean="0">
              <a:solidFill>
                <a:srgbClr val="7C8E31"/>
              </a:solidFill>
            </a:endParaRPr>
          </a:p>
          <a:p>
            <a:pPr marL="0" indent="0">
              <a:buNone/>
            </a:pPr>
            <a:r>
              <a:rPr lang="en-US" sz="3500" b="1" dirty="0" smtClean="0">
                <a:solidFill>
                  <a:srgbClr val="7C8E31"/>
                </a:solidFill>
              </a:rPr>
              <a:t>All </a:t>
            </a:r>
            <a:r>
              <a:rPr lang="en-US" sz="3500" b="1" dirty="0">
                <a:solidFill>
                  <a:srgbClr val="7C8E31"/>
                </a:solidFill>
              </a:rPr>
              <a:t>inquiries about </a:t>
            </a:r>
            <a:r>
              <a:rPr lang="en-US" sz="3500" b="1" dirty="0" smtClean="0">
                <a:solidFill>
                  <a:srgbClr val="7C8E31"/>
                </a:solidFill>
              </a:rPr>
              <a:t>JDH </a:t>
            </a:r>
            <a:r>
              <a:rPr lang="en-US" sz="3500" b="1" dirty="0">
                <a:solidFill>
                  <a:srgbClr val="7C8E31"/>
                </a:solidFill>
              </a:rPr>
              <a:t>patients </a:t>
            </a:r>
            <a:r>
              <a:rPr lang="en-US" sz="3500" b="1" i="1" dirty="0" smtClean="0">
                <a:solidFill>
                  <a:srgbClr val="7C8E31"/>
                </a:solidFill>
              </a:rPr>
              <a:t>must </a:t>
            </a:r>
            <a:r>
              <a:rPr lang="en-US" sz="3500" b="1" dirty="0" smtClean="0">
                <a:solidFill>
                  <a:srgbClr val="7C8E31"/>
                </a:solidFill>
              </a:rPr>
              <a:t>be </a:t>
            </a:r>
            <a:r>
              <a:rPr lang="en-US" sz="3500" b="1" dirty="0">
                <a:solidFill>
                  <a:srgbClr val="7C8E31"/>
                </a:solidFill>
              </a:rPr>
              <a:t>forwarded to the UConn Health Information Desk or telephone </a:t>
            </a:r>
            <a:r>
              <a:rPr lang="en-US" sz="3500" b="1" dirty="0" smtClean="0">
                <a:solidFill>
                  <a:srgbClr val="7C8E31"/>
                </a:solidFill>
              </a:rPr>
              <a:t>operators</a:t>
            </a:r>
            <a:r>
              <a:rPr lang="en-US" sz="3500" b="1" dirty="0">
                <a:solidFill>
                  <a:srgbClr val="7C8E31"/>
                </a:solidFill>
              </a:rPr>
              <a:t>.</a:t>
            </a:r>
            <a:r>
              <a:rPr lang="en-US" sz="3500" b="1" dirty="0" smtClean="0">
                <a:solidFill>
                  <a:srgbClr val="7C8E31"/>
                </a:solidFill>
              </a:rPr>
              <a:t> </a:t>
            </a:r>
            <a:endParaRPr lang="en-US" sz="3500" b="1" dirty="0">
              <a:solidFill>
                <a:srgbClr val="7C8E31"/>
              </a:solidFill>
            </a:endParaRPr>
          </a:p>
          <a:p>
            <a:pPr marL="0" indent="0">
              <a:buNone/>
            </a:pPr>
            <a:endParaRPr lang="en-US" sz="2200" b="1" dirty="0" smtClean="0">
              <a:solidFill>
                <a:srgbClr val="7C8E31"/>
              </a:solidFill>
            </a:endParaRPr>
          </a:p>
          <a:p>
            <a:pPr marL="0" indent="0">
              <a:buNone/>
            </a:pPr>
            <a:r>
              <a:rPr lang="en-US" sz="3500" b="1" dirty="0" smtClean="0">
                <a:solidFill>
                  <a:srgbClr val="7C8E31"/>
                </a:solidFill>
              </a:rPr>
              <a:t>All </a:t>
            </a:r>
            <a:r>
              <a:rPr lang="en-US" sz="3500" b="1" dirty="0">
                <a:solidFill>
                  <a:srgbClr val="7C8E31"/>
                </a:solidFill>
              </a:rPr>
              <a:t>media requests for patient information must be forwarded to Health Marketing and </a:t>
            </a:r>
            <a:r>
              <a:rPr lang="en-US" sz="3500" b="1" dirty="0" smtClean="0">
                <a:solidFill>
                  <a:srgbClr val="7C8E31"/>
                </a:solidFill>
              </a:rPr>
              <a:t>Multimedia.</a:t>
            </a:r>
          </a:p>
          <a:p>
            <a:pPr marL="0" indent="0">
              <a:buNone/>
            </a:pPr>
            <a:endParaRPr lang="en-US" b="1" dirty="0" smtClean="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18" y="5562600"/>
            <a:ext cx="1145782" cy="914400"/>
          </a:xfrm>
          <a:prstGeom prst="rect">
            <a:avLst/>
          </a:prstGeom>
        </p:spPr>
      </p:pic>
      <p:sp>
        <p:nvSpPr>
          <p:cNvPr id="6" name="TextBox 5"/>
          <p:cNvSpPr txBox="1"/>
          <p:nvPr/>
        </p:nvSpPr>
        <p:spPr>
          <a:xfrm>
            <a:off x="1905000" y="5578135"/>
            <a:ext cx="5562600" cy="738664"/>
          </a:xfrm>
          <a:prstGeom prst="rect">
            <a:avLst/>
          </a:prstGeom>
          <a:noFill/>
        </p:spPr>
        <p:txBody>
          <a:bodyPr wrap="square" rtlCol="0">
            <a:spAutoFit/>
          </a:bodyPr>
          <a:lstStyle/>
          <a:p>
            <a:r>
              <a:rPr lang="en-US" sz="1600" b="1" i="1" dirty="0">
                <a:solidFill>
                  <a:srgbClr val="7C8E31"/>
                </a:solidFill>
                <a:hlinkClick r:id="rId3"/>
              </a:rPr>
              <a:t>Directory Information: Disclosure of a Patient’s </a:t>
            </a:r>
            <a:r>
              <a:rPr lang="en-US" sz="1600" b="1" i="1" dirty="0" smtClean="0">
                <a:solidFill>
                  <a:srgbClr val="7C8E31"/>
                </a:solidFill>
                <a:hlinkClick r:id="rId3"/>
              </a:rPr>
              <a:t>Information</a:t>
            </a:r>
            <a:endParaRPr lang="en-US" sz="1600" b="1" i="1" dirty="0" smtClean="0">
              <a:solidFill>
                <a:srgbClr val="7C8E31"/>
              </a:solidFill>
            </a:endParaRPr>
          </a:p>
          <a:p>
            <a:endParaRPr lang="en-US" sz="1000" b="1" dirty="0" smtClean="0">
              <a:solidFill>
                <a:srgbClr val="7C8E31"/>
              </a:solidFill>
            </a:endParaRPr>
          </a:p>
          <a:p>
            <a:r>
              <a:rPr lang="en-US" sz="1600" b="1" i="1" dirty="0" smtClean="0">
                <a:solidFill>
                  <a:srgbClr val="7C8E31"/>
                </a:solidFill>
                <a:hlinkClick r:id="rId4"/>
              </a:rPr>
              <a:t>Media Relations</a:t>
            </a:r>
            <a:endParaRPr lang="en-US" sz="1600" b="1" dirty="0">
              <a:solidFill>
                <a:srgbClr val="7C8E31"/>
              </a:solidFill>
            </a:endParaRPr>
          </a:p>
        </p:txBody>
      </p:sp>
    </p:spTree>
    <p:extLst>
      <p:ext uri="{BB962C8B-B14F-4D97-AF65-F5344CB8AC3E}">
        <p14:creationId xmlns:p14="http://schemas.microsoft.com/office/powerpoint/2010/main" val="4250228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609600"/>
            <a:ext cx="7960658" cy="685800"/>
          </a:xfrm>
        </p:spPr>
        <p:txBody>
          <a:bodyPr>
            <a:noAutofit/>
          </a:bodyPr>
          <a:lstStyle/>
          <a:p>
            <a:r>
              <a:rPr lang="en-US" dirty="0" smtClean="0">
                <a:solidFill>
                  <a:srgbClr val="000E2F"/>
                </a:solidFill>
              </a:rPr>
              <a:t>Verifying Callers</a:t>
            </a:r>
            <a:endParaRPr lang="en-US" dirty="0"/>
          </a:p>
        </p:txBody>
      </p:sp>
      <p:sp>
        <p:nvSpPr>
          <p:cNvPr id="3" name="Content Placeholder 2"/>
          <p:cNvSpPr>
            <a:spLocks noGrp="1"/>
          </p:cNvSpPr>
          <p:nvPr>
            <p:ph idx="1"/>
          </p:nvPr>
        </p:nvSpPr>
        <p:spPr>
          <a:xfrm>
            <a:off x="609600" y="1295400"/>
            <a:ext cx="7933764" cy="5486400"/>
          </a:xfrm>
        </p:spPr>
        <p:txBody>
          <a:bodyPr>
            <a:normAutofit fontScale="55000" lnSpcReduction="20000"/>
          </a:bodyPr>
          <a:lstStyle/>
          <a:p>
            <a:pPr marL="0" indent="0">
              <a:buNone/>
            </a:pPr>
            <a:r>
              <a:rPr lang="en-US" sz="4400" b="1" dirty="0">
                <a:solidFill>
                  <a:srgbClr val="7C8E31"/>
                </a:solidFill>
              </a:rPr>
              <a:t>Before sharing any PHI, </a:t>
            </a:r>
            <a:r>
              <a:rPr lang="en-US" sz="4400" b="1" dirty="0" smtClean="0">
                <a:solidFill>
                  <a:srgbClr val="7C8E31"/>
                </a:solidFill>
              </a:rPr>
              <a:t>verify: </a:t>
            </a:r>
          </a:p>
          <a:p>
            <a:r>
              <a:rPr lang="en-US" sz="4400" b="1" dirty="0" smtClean="0">
                <a:solidFill>
                  <a:srgbClr val="7C8E31"/>
                </a:solidFill>
              </a:rPr>
              <a:t>the </a:t>
            </a:r>
            <a:r>
              <a:rPr lang="en-US" sz="4400" b="1" dirty="0">
                <a:solidFill>
                  <a:srgbClr val="7C8E31"/>
                </a:solidFill>
              </a:rPr>
              <a:t>identity of the individual </a:t>
            </a:r>
            <a:r>
              <a:rPr lang="en-US" sz="4400" b="1" dirty="0" smtClean="0">
                <a:solidFill>
                  <a:srgbClr val="7C8E31"/>
                </a:solidFill>
              </a:rPr>
              <a:t>requesting </a:t>
            </a:r>
            <a:r>
              <a:rPr lang="en-US" sz="4400" b="1" dirty="0">
                <a:solidFill>
                  <a:srgbClr val="7C8E31"/>
                </a:solidFill>
              </a:rPr>
              <a:t>information, including </a:t>
            </a:r>
            <a:r>
              <a:rPr lang="en-US" sz="4400" b="1" dirty="0" smtClean="0">
                <a:solidFill>
                  <a:srgbClr val="7C8E31"/>
                </a:solidFill>
              </a:rPr>
              <a:t>patients </a:t>
            </a:r>
            <a:r>
              <a:rPr lang="en-US" sz="4400" b="1" dirty="0">
                <a:solidFill>
                  <a:srgbClr val="7C8E31"/>
                </a:solidFill>
              </a:rPr>
              <a:t>who </a:t>
            </a:r>
            <a:r>
              <a:rPr lang="en-US" sz="4400" b="1" dirty="0" smtClean="0">
                <a:solidFill>
                  <a:srgbClr val="7C8E31"/>
                </a:solidFill>
              </a:rPr>
              <a:t>call about themselves.</a:t>
            </a:r>
          </a:p>
          <a:p>
            <a:r>
              <a:rPr lang="en-US" sz="4400" b="1" dirty="0" smtClean="0">
                <a:solidFill>
                  <a:srgbClr val="7C8E31"/>
                </a:solidFill>
              </a:rPr>
              <a:t>that individuals other </a:t>
            </a:r>
            <a:r>
              <a:rPr lang="en-US" sz="4400" b="1" dirty="0">
                <a:solidFill>
                  <a:srgbClr val="7C8E31"/>
                </a:solidFill>
              </a:rPr>
              <a:t>than the patient </a:t>
            </a:r>
            <a:r>
              <a:rPr lang="en-US" sz="4400" b="1" dirty="0" smtClean="0">
                <a:solidFill>
                  <a:srgbClr val="7C8E31"/>
                </a:solidFill>
              </a:rPr>
              <a:t>have </a:t>
            </a:r>
            <a:r>
              <a:rPr lang="en-US" sz="4400" b="1" dirty="0">
                <a:solidFill>
                  <a:srgbClr val="7C8E31"/>
                </a:solidFill>
              </a:rPr>
              <a:t>the right to </a:t>
            </a:r>
            <a:r>
              <a:rPr lang="en-US" sz="4400" b="1" dirty="0" smtClean="0">
                <a:solidFill>
                  <a:srgbClr val="7C8E31"/>
                </a:solidFill>
              </a:rPr>
              <a:t>obtain the requested PHI.</a:t>
            </a:r>
          </a:p>
          <a:p>
            <a:pPr marL="0" indent="0">
              <a:buNone/>
            </a:pPr>
            <a:endParaRPr lang="en-US" sz="700" b="1" dirty="0">
              <a:solidFill>
                <a:srgbClr val="7C8E31"/>
              </a:solidFill>
            </a:endParaRPr>
          </a:p>
          <a:p>
            <a:pPr marL="0" indent="0">
              <a:buNone/>
            </a:pPr>
            <a:r>
              <a:rPr lang="en-US" sz="4400" b="1" dirty="0" smtClean="0">
                <a:solidFill>
                  <a:srgbClr val="7C8E31"/>
                </a:solidFill>
              </a:rPr>
              <a:t>Ask </a:t>
            </a:r>
            <a:r>
              <a:rPr lang="en-US" sz="4400" b="1" dirty="0">
                <a:solidFill>
                  <a:srgbClr val="7C8E31"/>
                </a:solidFill>
              </a:rPr>
              <a:t>open </a:t>
            </a:r>
            <a:r>
              <a:rPr lang="en-US" sz="4400" b="1" dirty="0" smtClean="0">
                <a:solidFill>
                  <a:srgbClr val="7C8E31"/>
                </a:solidFill>
              </a:rPr>
              <a:t>ended questions </a:t>
            </a:r>
            <a:r>
              <a:rPr lang="en-US" sz="4400" b="1" dirty="0">
                <a:solidFill>
                  <a:srgbClr val="7C8E31"/>
                </a:solidFill>
              </a:rPr>
              <a:t>such as “Can you please verify your address?” rather than “Is your address still</a:t>
            </a:r>
            <a:r>
              <a:rPr lang="en-US" sz="4400" b="1" dirty="0" smtClean="0">
                <a:solidFill>
                  <a:srgbClr val="7C8E31"/>
                </a:solidFill>
              </a:rPr>
              <a:t>….?”</a:t>
            </a:r>
          </a:p>
          <a:p>
            <a:pPr marL="0" indent="0">
              <a:buNone/>
            </a:pPr>
            <a:endParaRPr lang="en-US" sz="1800" b="1" dirty="0" smtClean="0">
              <a:solidFill>
                <a:srgbClr val="7C8E31"/>
              </a:solidFill>
            </a:endParaRPr>
          </a:p>
          <a:p>
            <a:pPr marL="0" indent="0">
              <a:buNone/>
            </a:pPr>
            <a:r>
              <a:rPr lang="en-US" sz="4400" b="1" dirty="0" smtClean="0">
                <a:solidFill>
                  <a:srgbClr val="7C8E31"/>
                </a:solidFill>
              </a:rPr>
              <a:t>If </a:t>
            </a:r>
            <a:r>
              <a:rPr lang="en-US" sz="4400" b="1" dirty="0">
                <a:solidFill>
                  <a:srgbClr val="7C8E31"/>
                </a:solidFill>
              </a:rPr>
              <a:t>an individual’s identity and/or legal authority cannot be verified, </a:t>
            </a:r>
            <a:r>
              <a:rPr lang="en-US" sz="4400" b="1" i="1" dirty="0">
                <a:solidFill>
                  <a:srgbClr val="7C8E31"/>
                </a:solidFill>
              </a:rPr>
              <a:t>do not </a:t>
            </a:r>
            <a:r>
              <a:rPr lang="en-US" sz="4400" b="1" dirty="0">
                <a:solidFill>
                  <a:srgbClr val="7C8E31"/>
                </a:solidFill>
              </a:rPr>
              <a:t>disclose any PHI and report the request to your supervisor</a:t>
            </a:r>
            <a:r>
              <a:rPr lang="en-US" sz="4400" b="1" dirty="0" smtClean="0">
                <a:solidFill>
                  <a:srgbClr val="7C8E31"/>
                </a:solidFill>
              </a:rPr>
              <a:t>.</a:t>
            </a:r>
          </a:p>
          <a:p>
            <a:pPr marL="0" indent="0">
              <a:buNone/>
            </a:pPr>
            <a:endParaRPr lang="en-US" sz="1800" b="1" dirty="0" smtClean="0">
              <a:solidFill>
                <a:srgbClr val="7C8E31"/>
              </a:solidFill>
            </a:endParaRPr>
          </a:p>
          <a:p>
            <a:pPr marL="0" indent="0">
              <a:buNone/>
            </a:pPr>
            <a:r>
              <a:rPr lang="en-US" sz="4400" b="1" dirty="0" smtClean="0">
                <a:solidFill>
                  <a:srgbClr val="7C8E31"/>
                </a:solidFill>
              </a:rPr>
              <a:t>Refer </a:t>
            </a:r>
            <a:r>
              <a:rPr lang="en-US" sz="4400" b="1" dirty="0">
                <a:solidFill>
                  <a:srgbClr val="7C8E31"/>
                </a:solidFill>
              </a:rPr>
              <a:t>all law enforcement PHI requests (including those by UConn Health Police Department) to your supervisor. </a:t>
            </a:r>
          </a:p>
          <a:p>
            <a:pPr marL="0" indent="0">
              <a:buNone/>
            </a:pPr>
            <a:endParaRPr lang="en-US" dirty="0"/>
          </a:p>
          <a:p>
            <a:endParaRPr lang="en-US" b="1" dirty="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18" y="5562600"/>
            <a:ext cx="1145782" cy="914400"/>
          </a:xfrm>
          <a:prstGeom prst="rect">
            <a:avLst/>
          </a:prstGeom>
        </p:spPr>
      </p:pic>
      <p:sp>
        <p:nvSpPr>
          <p:cNvPr id="5" name="TextBox 4"/>
          <p:cNvSpPr txBox="1"/>
          <p:nvPr/>
        </p:nvSpPr>
        <p:spPr>
          <a:xfrm>
            <a:off x="1752600" y="5739825"/>
            <a:ext cx="5334000" cy="584775"/>
          </a:xfrm>
          <a:prstGeom prst="rect">
            <a:avLst/>
          </a:prstGeom>
          <a:noFill/>
        </p:spPr>
        <p:txBody>
          <a:bodyPr wrap="square" rtlCol="0">
            <a:spAutoFit/>
          </a:bodyPr>
          <a:lstStyle/>
          <a:p>
            <a:r>
              <a:rPr lang="en-US" sz="1600" b="1" i="1" dirty="0">
                <a:solidFill>
                  <a:srgbClr val="7C8E31"/>
                </a:solidFill>
                <a:hlinkClick r:id="rId4"/>
              </a:rPr>
              <a:t>Verification of Individuals or Entities Requesting Disclosure </a:t>
            </a:r>
            <a:endParaRPr lang="en-US" sz="1600" b="1" i="1" dirty="0" smtClean="0">
              <a:solidFill>
                <a:srgbClr val="7C8E31"/>
              </a:solidFill>
              <a:hlinkClick r:id="rId4"/>
            </a:endParaRPr>
          </a:p>
          <a:p>
            <a:r>
              <a:rPr lang="en-US" sz="1600" b="1" i="1" dirty="0" smtClean="0">
                <a:solidFill>
                  <a:srgbClr val="7C8E31"/>
                </a:solidFill>
                <a:hlinkClick r:id="rId4"/>
              </a:rPr>
              <a:t>of </a:t>
            </a:r>
            <a:r>
              <a:rPr lang="en-US" sz="1600" b="1" i="1" dirty="0">
                <a:solidFill>
                  <a:srgbClr val="7C8E31"/>
                </a:solidFill>
                <a:hlinkClick r:id="rId4"/>
              </a:rPr>
              <a:t>Protected Health Information</a:t>
            </a:r>
            <a:endParaRPr lang="en-US" sz="1600" b="1" dirty="0">
              <a:solidFill>
                <a:srgbClr val="7C8E31"/>
              </a:solidFill>
            </a:endParaRPr>
          </a:p>
        </p:txBody>
      </p:sp>
    </p:spTree>
    <p:extLst>
      <p:ext uri="{BB962C8B-B14F-4D97-AF65-F5344CB8AC3E}">
        <p14:creationId xmlns:p14="http://schemas.microsoft.com/office/powerpoint/2010/main" val="163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98267" y="914400"/>
            <a:ext cx="9432887" cy="5486400"/>
          </a:xfrm>
        </p:spPr>
      </p:pic>
    </p:spTree>
    <p:extLst>
      <p:ext uri="{BB962C8B-B14F-4D97-AF65-F5344CB8AC3E}">
        <p14:creationId xmlns:p14="http://schemas.microsoft.com/office/powerpoint/2010/main" val="4181104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77220"/>
            <a:ext cx="7814059" cy="5123579"/>
          </a:xfrm>
          <a:prstGeom prst="rect">
            <a:avLst/>
          </a:prstGeom>
        </p:spPr>
      </p:pic>
      <p:sp>
        <p:nvSpPr>
          <p:cNvPr id="2" name="TextBox 1"/>
          <p:cNvSpPr txBox="1"/>
          <p:nvPr/>
        </p:nvSpPr>
        <p:spPr>
          <a:xfrm>
            <a:off x="1857144" y="569335"/>
            <a:ext cx="5471370" cy="707886"/>
          </a:xfrm>
          <a:prstGeom prst="rect">
            <a:avLst/>
          </a:prstGeom>
          <a:noFill/>
        </p:spPr>
        <p:txBody>
          <a:bodyPr wrap="none" rtlCol="0">
            <a:spAutoFit/>
          </a:bodyPr>
          <a:lstStyle/>
          <a:p>
            <a:r>
              <a:rPr lang="en-US" sz="4000" b="1" i="1" dirty="0">
                <a:solidFill>
                  <a:srgbClr val="000E2F"/>
                </a:solidFill>
                <a:latin typeface="Times New Roman" panose="02020603050405020304" pitchFamily="18" charset="0"/>
                <a:cs typeface="Times New Roman" panose="02020603050405020304" pitchFamily="18" charset="0"/>
              </a:rPr>
              <a:t>Protecting PHI on Paper</a:t>
            </a:r>
          </a:p>
        </p:txBody>
      </p:sp>
    </p:spTree>
    <p:extLst>
      <p:ext uri="{BB962C8B-B14F-4D97-AF65-F5344CB8AC3E}">
        <p14:creationId xmlns:p14="http://schemas.microsoft.com/office/powerpoint/2010/main" val="2722751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990600"/>
            <a:ext cx="8018462" cy="7010400"/>
          </a:xfrm>
        </p:spPr>
        <p:txBody>
          <a:bodyPr>
            <a:normAutofit/>
          </a:bodyPr>
          <a:lstStyle/>
          <a:p>
            <a:pPr marL="0" indent="0">
              <a:buNone/>
            </a:pPr>
            <a:r>
              <a:rPr lang="en-US" sz="2500" b="1" dirty="0" smtClean="0">
                <a:solidFill>
                  <a:srgbClr val="000E2F"/>
                </a:solidFill>
              </a:rPr>
              <a:t>Do:</a:t>
            </a:r>
          </a:p>
          <a:p>
            <a:pPr marL="0" indent="0">
              <a:buNone/>
            </a:pPr>
            <a:r>
              <a:rPr lang="en-US" sz="2400" b="1" dirty="0" smtClean="0">
                <a:solidFill>
                  <a:srgbClr val="7C8E31"/>
                </a:solidFill>
              </a:rPr>
              <a:t>Keep </a:t>
            </a:r>
            <a:r>
              <a:rPr lang="en-US" sz="2400" b="1" dirty="0">
                <a:solidFill>
                  <a:srgbClr val="7C8E31"/>
                </a:solidFill>
              </a:rPr>
              <a:t>documents </a:t>
            </a:r>
            <a:r>
              <a:rPr lang="en-US" sz="2400" b="1" dirty="0" smtClean="0">
                <a:solidFill>
                  <a:srgbClr val="7C8E31"/>
                </a:solidFill>
              </a:rPr>
              <a:t>that contain confidential </a:t>
            </a:r>
            <a:r>
              <a:rPr lang="en-US" sz="2400" b="1" dirty="0">
                <a:solidFill>
                  <a:srgbClr val="7C8E31"/>
                </a:solidFill>
              </a:rPr>
              <a:t>information in locked areas or </a:t>
            </a:r>
            <a:r>
              <a:rPr lang="en-US" sz="2400" b="1" dirty="0" smtClean="0">
                <a:solidFill>
                  <a:srgbClr val="7C8E31"/>
                </a:solidFill>
              </a:rPr>
              <a:t>cabinets.</a:t>
            </a:r>
            <a:endParaRPr lang="en-US" sz="2400" b="1" dirty="0">
              <a:solidFill>
                <a:srgbClr val="7C8E31"/>
              </a:solidFill>
            </a:endParaRPr>
          </a:p>
          <a:p>
            <a:pPr marL="0" indent="0">
              <a:buNone/>
            </a:pPr>
            <a:r>
              <a:rPr lang="en-US" sz="2400" b="1" dirty="0" smtClean="0">
                <a:solidFill>
                  <a:srgbClr val="7C8E31"/>
                </a:solidFill>
              </a:rPr>
              <a:t>Keep notes/papers with PHI with you at all times if you must carry them and avoid taking into public areas. </a:t>
            </a:r>
            <a:r>
              <a:rPr lang="en-US" sz="2400" b="1" i="1" dirty="0">
                <a:solidFill>
                  <a:srgbClr val="7C8E31"/>
                </a:solidFill>
              </a:rPr>
              <a:t>S</a:t>
            </a:r>
            <a:r>
              <a:rPr lang="en-US" sz="2400" b="1" i="1" dirty="0" smtClean="0">
                <a:solidFill>
                  <a:srgbClr val="7C8E31"/>
                </a:solidFill>
              </a:rPr>
              <a:t>hred</a:t>
            </a:r>
            <a:r>
              <a:rPr lang="en-US" sz="2400" b="1" dirty="0" smtClean="0">
                <a:solidFill>
                  <a:srgbClr val="7C8E31"/>
                </a:solidFill>
              </a:rPr>
              <a:t> </a:t>
            </a:r>
            <a:r>
              <a:rPr lang="en-US" sz="2400" b="1" dirty="0">
                <a:solidFill>
                  <a:srgbClr val="7C8E31"/>
                </a:solidFill>
              </a:rPr>
              <a:t>as </a:t>
            </a:r>
            <a:r>
              <a:rPr lang="en-US" sz="2400" b="1" dirty="0" smtClean="0">
                <a:solidFill>
                  <a:srgbClr val="7C8E31"/>
                </a:solidFill>
              </a:rPr>
              <a:t>soon as possible.</a:t>
            </a:r>
          </a:p>
          <a:p>
            <a:pPr marL="0" indent="0">
              <a:buNone/>
            </a:pPr>
            <a:r>
              <a:rPr lang="en-US" sz="2400" b="1" dirty="0">
                <a:solidFill>
                  <a:srgbClr val="7C8E31"/>
                </a:solidFill>
              </a:rPr>
              <a:t>Dispose of paper with </a:t>
            </a:r>
            <a:r>
              <a:rPr lang="en-US" sz="2400" b="1" dirty="0" smtClean="0">
                <a:solidFill>
                  <a:srgbClr val="7C8E31"/>
                </a:solidFill>
              </a:rPr>
              <a:t>PHI in</a:t>
            </a:r>
            <a:r>
              <a:rPr lang="en-US" sz="2400" b="1" i="1" dirty="0" smtClean="0">
                <a:solidFill>
                  <a:srgbClr val="7C8E31"/>
                </a:solidFill>
              </a:rPr>
              <a:t> </a:t>
            </a:r>
            <a:r>
              <a:rPr lang="en-US" sz="2400" b="1" dirty="0">
                <a:solidFill>
                  <a:srgbClr val="7C8E31"/>
                </a:solidFill>
              </a:rPr>
              <a:t>locked shredder </a:t>
            </a:r>
            <a:r>
              <a:rPr lang="en-US" sz="2400" b="1" dirty="0" smtClean="0">
                <a:solidFill>
                  <a:srgbClr val="7C8E31"/>
                </a:solidFill>
              </a:rPr>
              <a:t>bins only.</a:t>
            </a:r>
            <a:endParaRPr lang="en-US" sz="2400" b="1" dirty="0">
              <a:solidFill>
                <a:srgbClr val="7C8E31"/>
              </a:solidFill>
            </a:endParaRPr>
          </a:p>
          <a:p>
            <a:pPr marL="0" indent="0">
              <a:buNone/>
            </a:pPr>
            <a:r>
              <a:rPr lang="en-US" sz="2500" b="1" dirty="0" smtClean="0">
                <a:solidFill>
                  <a:srgbClr val="000E2F"/>
                </a:solidFill>
              </a:rPr>
              <a:t>Do Not:</a:t>
            </a:r>
          </a:p>
          <a:p>
            <a:pPr marL="0" indent="0">
              <a:buNone/>
            </a:pPr>
            <a:r>
              <a:rPr lang="en-US" sz="2400" b="1" dirty="0" smtClean="0">
                <a:solidFill>
                  <a:srgbClr val="7C8E31"/>
                </a:solidFill>
              </a:rPr>
              <a:t>Leave </a:t>
            </a:r>
            <a:r>
              <a:rPr lang="en-US" sz="2400" b="1" dirty="0">
                <a:solidFill>
                  <a:srgbClr val="7C8E31"/>
                </a:solidFill>
              </a:rPr>
              <a:t>documents </a:t>
            </a:r>
            <a:r>
              <a:rPr lang="en-US" sz="2400" b="1" dirty="0" smtClean="0">
                <a:solidFill>
                  <a:srgbClr val="7C8E31"/>
                </a:solidFill>
              </a:rPr>
              <a:t>with PHI </a:t>
            </a:r>
            <a:r>
              <a:rPr lang="en-US" sz="2400" b="1" dirty="0">
                <a:solidFill>
                  <a:srgbClr val="7C8E31"/>
                </a:solidFill>
              </a:rPr>
              <a:t>in your personal vehicle.</a:t>
            </a:r>
          </a:p>
          <a:p>
            <a:pPr marL="0" indent="0">
              <a:buNone/>
            </a:pPr>
            <a:r>
              <a:rPr lang="en-US" sz="2400" b="1" dirty="0">
                <a:solidFill>
                  <a:srgbClr val="7C8E31"/>
                </a:solidFill>
              </a:rPr>
              <a:t>P</a:t>
            </a:r>
            <a:r>
              <a:rPr lang="en-US" sz="2400" b="1" dirty="0" smtClean="0">
                <a:solidFill>
                  <a:srgbClr val="7C8E31"/>
                </a:solidFill>
              </a:rPr>
              <a:t>ersonally </a:t>
            </a:r>
            <a:r>
              <a:rPr lang="en-US" sz="2400" b="1" dirty="0">
                <a:solidFill>
                  <a:srgbClr val="7C8E31"/>
                </a:solidFill>
              </a:rPr>
              <a:t>transport </a:t>
            </a:r>
            <a:r>
              <a:rPr lang="en-US" sz="2400" b="1" dirty="0" smtClean="0">
                <a:solidFill>
                  <a:srgbClr val="7C8E31"/>
                </a:solidFill>
              </a:rPr>
              <a:t>or ask a patient to transport a paper medical record </a:t>
            </a:r>
            <a:r>
              <a:rPr lang="en-US" sz="2400" b="1" dirty="0">
                <a:solidFill>
                  <a:srgbClr val="7C8E31"/>
                </a:solidFill>
              </a:rPr>
              <a:t>from one UConn Health location to </a:t>
            </a:r>
            <a:r>
              <a:rPr lang="en-US" sz="2400" b="1" dirty="0" smtClean="0">
                <a:solidFill>
                  <a:srgbClr val="7C8E31"/>
                </a:solidFill>
              </a:rPr>
              <a:t>another.</a:t>
            </a:r>
          </a:p>
          <a:p>
            <a:pPr marL="0" indent="0">
              <a:buNone/>
            </a:pPr>
            <a:endParaRPr lang="en-US" sz="2500" b="1" dirty="0">
              <a:solidFill>
                <a:srgbClr val="7C8E31"/>
              </a:solidFill>
            </a:endParaRPr>
          </a:p>
          <a:p>
            <a:pPr marL="0" indent="0">
              <a:buNone/>
            </a:pPr>
            <a:endParaRPr lang="en-US" sz="2500" b="1" i="1" dirty="0" smtClean="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119" y="5651212"/>
            <a:ext cx="1145782" cy="914400"/>
          </a:xfrm>
          <a:prstGeom prst="rect">
            <a:avLst/>
          </a:prstGeom>
        </p:spPr>
      </p:pic>
      <p:sp>
        <p:nvSpPr>
          <p:cNvPr id="2" name="TextBox 1"/>
          <p:cNvSpPr txBox="1"/>
          <p:nvPr/>
        </p:nvSpPr>
        <p:spPr>
          <a:xfrm>
            <a:off x="2057400" y="5816025"/>
            <a:ext cx="6248400" cy="584775"/>
          </a:xfrm>
          <a:prstGeom prst="rect">
            <a:avLst/>
          </a:prstGeom>
          <a:noFill/>
        </p:spPr>
        <p:txBody>
          <a:bodyPr wrap="square" rtlCol="0">
            <a:spAutoFit/>
          </a:bodyPr>
          <a:lstStyle/>
          <a:p>
            <a:r>
              <a:rPr lang="en-US" sz="1600" b="1" i="1" dirty="0">
                <a:solidFill>
                  <a:srgbClr val="7C8E31"/>
                </a:solidFill>
                <a:hlinkClick r:id="rId4"/>
              </a:rPr>
              <a:t>Medical/Dental Patient Records: </a:t>
            </a:r>
            <a:r>
              <a:rPr lang="en-US" sz="1600" b="1" i="1" dirty="0" smtClean="0">
                <a:solidFill>
                  <a:srgbClr val="7C8E31"/>
                </a:solidFill>
                <a:hlinkClick r:id="rId4"/>
              </a:rPr>
              <a:t>Transportation </a:t>
            </a:r>
            <a:r>
              <a:rPr lang="en-US" sz="1600" b="1" i="1" dirty="0">
                <a:solidFill>
                  <a:srgbClr val="7C8E31"/>
                </a:solidFill>
                <a:hlinkClick r:id="rId4"/>
              </a:rPr>
              <a:t>of Paper Records </a:t>
            </a:r>
            <a:endParaRPr lang="en-US" sz="1600" b="1" i="1" dirty="0" smtClean="0">
              <a:solidFill>
                <a:srgbClr val="7C8E31"/>
              </a:solidFill>
              <a:hlinkClick r:id="rId4"/>
            </a:endParaRPr>
          </a:p>
          <a:p>
            <a:r>
              <a:rPr lang="en-US" sz="1600" b="1" i="1" dirty="0" smtClean="0">
                <a:solidFill>
                  <a:srgbClr val="7C8E31"/>
                </a:solidFill>
                <a:hlinkClick r:id="rId4"/>
              </a:rPr>
              <a:t>and </a:t>
            </a:r>
            <a:r>
              <a:rPr lang="en-US" sz="1600" b="1" i="1" dirty="0">
                <a:solidFill>
                  <a:srgbClr val="7C8E31"/>
                </a:solidFill>
                <a:hlinkClick r:id="rId4"/>
              </a:rPr>
              <a:t>Other Media Records </a:t>
            </a:r>
            <a:endParaRPr lang="en-US" dirty="0">
              <a:solidFill>
                <a:srgbClr val="7C8E31"/>
              </a:solidFill>
            </a:endParaRPr>
          </a:p>
        </p:txBody>
      </p:sp>
    </p:spTree>
    <p:extLst>
      <p:ext uri="{BB962C8B-B14F-4D97-AF65-F5344CB8AC3E}">
        <p14:creationId xmlns:p14="http://schemas.microsoft.com/office/powerpoint/2010/main" val="3121407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10600" cy="609600"/>
          </a:xfrm>
        </p:spPr>
        <p:txBody>
          <a:bodyPr>
            <a:noAutofit/>
          </a:bodyPr>
          <a:lstStyle/>
          <a:p>
            <a:r>
              <a:rPr lang="en-US" dirty="0" smtClean="0">
                <a:solidFill>
                  <a:srgbClr val="000E2F"/>
                </a:solidFill>
              </a:rPr>
              <a:t>Mailing/Handing Documents to Patients                  </a:t>
            </a:r>
            <a:endParaRPr lang="en-US" dirty="0"/>
          </a:p>
        </p:txBody>
      </p:sp>
      <p:sp>
        <p:nvSpPr>
          <p:cNvPr id="3" name="Content Placeholder 2"/>
          <p:cNvSpPr>
            <a:spLocks noGrp="1"/>
          </p:cNvSpPr>
          <p:nvPr>
            <p:ph idx="1"/>
          </p:nvPr>
        </p:nvSpPr>
        <p:spPr>
          <a:xfrm>
            <a:off x="605118" y="1646237"/>
            <a:ext cx="7933764" cy="4602163"/>
          </a:xfrm>
        </p:spPr>
        <p:txBody>
          <a:bodyPr>
            <a:normAutofit/>
          </a:bodyPr>
          <a:lstStyle/>
          <a:p>
            <a:pPr marL="0" indent="0">
              <a:buNone/>
            </a:pPr>
            <a:endParaRPr lang="en-US" sz="2500" b="1" dirty="0" smtClean="0">
              <a:solidFill>
                <a:srgbClr val="7C8E31"/>
              </a:solidFill>
            </a:endParaRPr>
          </a:p>
          <a:p>
            <a:pPr marL="0" indent="0">
              <a:buNone/>
            </a:pPr>
            <a:r>
              <a:rPr lang="en-US" sz="2500" b="1" dirty="0" smtClean="0">
                <a:solidFill>
                  <a:srgbClr val="7C8E31"/>
                </a:solidFill>
              </a:rPr>
              <a:t>Check </a:t>
            </a:r>
            <a:r>
              <a:rPr lang="en-US" sz="2500" b="1" dirty="0">
                <a:solidFill>
                  <a:srgbClr val="7C8E31"/>
                </a:solidFill>
              </a:rPr>
              <a:t>and initial each page before mailing or handing documents with PHI. </a:t>
            </a:r>
            <a:endParaRPr lang="en-US" sz="2500" b="1" dirty="0" smtClean="0">
              <a:solidFill>
                <a:srgbClr val="7C8E31"/>
              </a:solidFill>
            </a:endParaRPr>
          </a:p>
          <a:p>
            <a:pPr marL="0" indent="0">
              <a:buNone/>
            </a:pPr>
            <a:endParaRPr lang="en-US" sz="1000" b="1" dirty="0">
              <a:solidFill>
                <a:srgbClr val="7C8E31"/>
              </a:solidFill>
            </a:endParaRPr>
          </a:p>
          <a:p>
            <a:pPr marL="0" indent="0">
              <a:buNone/>
            </a:pPr>
            <a:r>
              <a:rPr lang="en-US" sz="2500" b="1" dirty="0">
                <a:solidFill>
                  <a:srgbClr val="7C8E31"/>
                </a:solidFill>
              </a:rPr>
              <a:t>Use </a:t>
            </a:r>
            <a:r>
              <a:rPr lang="en-US" sz="2500" b="1" i="1" dirty="0">
                <a:solidFill>
                  <a:srgbClr val="7C8E31"/>
                </a:solidFill>
              </a:rPr>
              <a:t>two forms </a:t>
            </a:r>
            <a:r>
              <a:rPr lang="en-US" sz="2500" b="1" dirty="0">
                <a:solidFill>
                  <a:srgbClr val="7C8E31"/>
                </a:solidFill>
              </a:rPr>
              <a:t>of identification when preparing and when handing documents to a recipient</a:t>
            </a:r>
            <a:r>
              <a:rPr lang="en-US" sz="2500" b="1" dirty="0" smtClean="0">
                <a:solidFill>
                  <a:srgbClr val="7C8E31"/>
                </a:solidFill>
              </a:rPr>
              <a:t>.</a:t>
            </a:r>
          </a:p>
          <a:p>
            <a:pPr marL="0" indent="0">
              <a:buNone/>
            </a:pPr>
            <a:endParaRPr lang="en-US" sz="1000" b="1" dirty="0" smtClean="0">
              <a:solidFill>
                <a:srgbClr val="7C8E31"/>
              </a:solidFill>
            </a:endParaRPr>
          </a:p>
          <a:p>
            <a:pPr marL="0" indent="0">
              <a:buNone/>
            </a:pPr>
            <a:r>
              <a:rPr lang="en-US" sz="2500" b="1" dirty="0" smtClean="0">
                <a:solidFill>
                  <a:srgbClr val="7C8E31"/>
                </a:solidFill>
              </a:rPr>
              <a:t>Be careful with shared printers to avoid inadvertently including unrelated documents with those being mailed.</a:t>
            </a:r>
            <a:endParaRPr lang="en-US" sz="2500" b="1" dirty="0">
              <a:solidFill>
                <a:srgbClr val="7C8E31"/>
              </a:solidFill>
            </a:endParaRPr>
          </a:p>
          <a:p>
            <a:pPr marL="0" indent="0">
              <a:buNone/>
            </a:pPr>
            <a:endParaRPr lang="en-US" sz="2300" b="1" i="1" dirty="0" smtClean="0">
              <a:solidFill>
                <a:srgbClr val="7C8E31"/>
              </a:solidFill>
              <a:hlinkClick r:id="rId2"/>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18" y="5334000"/>
            <a:ext cx="1145782" cy="914400"/>
          </a:xfrm>
          <a:prstGeom prst="rect">
            <a:avLst/>
          </a:prstGeom>
        </p:spPr>
      </p:pic>
      <p:sp>
        <p:nvSpPr>
          <p:cNvPr id="5" name="TextBox 4"/>
          <p:cNvSpPr txBox="1"/>
          <p:nvPr/>
        </p:nvSpPr>
        <p:spPr>
          <a:xfrm>
            <a:off x="1828800" y="5605046"/>
            <a:ext cx="6248400" cy="338554"/>
          </a:xfrm>
          <a:prstGeom prst="rect">
            <a:avLst/>
          </a:prstGeom>
          <a:noFill/>
        </p:spPr>
        <p:txBody>
          <a:bodyPr wrap="square" rtlCol="0">
            <a:spAutoFit/>
          </a:bodyPr>
          <a:lstStyle/>
          <a:p>
            <a:r>
              <a:rPr lang="en-US" sz="1600" b="1" i="1" dirty="0">
                <a:solidFill>
                  <a:srgbClr val="7C8E31"/>
                </a:solidFill>
                <a:hlinkClick r:id="rId2"/>
              </a:rPr>
              <a:t>Handling Paper Communications About Patients including PHI</a:t>
            </a:r>
            <a:endParaRPr lang="en-US" sz="1600" b="1" dirty="0">
              <a:solidFill>
                <a:srgbClr val="7C8E31"/>
              </a:solidFill>
            </a:endParaRPr>
          </a:p>
        </p:txBody>
      </p:sp>
    </p:spTree>
    <p:extLst>
      <p:ext uri="{BB962C8B-B14F-4D97-AF65-F5344CB8AC3E}">
        <p14:creationId xmlns:p14="http://schemas.microsoft.com/office/powerpoint/2010/main" val="3493791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60658" cy="838200"/>
          </a:xfrm>
        </p:spPr>
        <p:txBody>
          <a:bodyPr>
            <a:noAutofit/>
          </a:bodyPr>
          <a:lstStyle/>
          <a:p>
            <a:r>
              <a:rPr lang="en-US" sz="3800" dirty="0" smtClean="0">
                <a:solidFill>
                  <a:srgbClr val="000E2F"/>
                </a:solidFill>
              </a:rPr>
              <a:t>Faxing Confidential Information/PHI</a:t>
            </a:r>
            <a:endParaRPr lang="en-US" sz="3800" dirty="0"/>
          </a:p>
        </p:txBody>
      </p:sp>
      <p:sp>
        <p:nvSpPr>
          <p:cNvPr id="3" name="Content Placeholder 2"/>
          <p:cNvSpPr>
            <a:spLocks noGrp="1"/>
          </p:cNvSpPr>
          <p:nvPr>
            <p:ph idx="1"/>
          </p:nvPr>
        </p:nvSpPr>
        <p:spPr>
          <a:xfrm>
            <a:off x="609600" y="1676400"/>
            <a:ext cx="7933764" cy="6248400"/>
          </a:xfrm>
        </p:spPr>
        <p:txBody>
          <a:bodyPr>
            <a:noAutofit/>
          </a:bodyPr>
          <a:lstStyle/>
          <a:p>
            <a:pPr marL="0" indent="0">
              <a:buNone/>
            </a:pPr>
            <a:r>
              <a:rPr lang="en-US" sz="2300" b="1" dirty="0" smtClean="0">
                <a:solidFill>
                  <a:srgbClr val="7C8E31"/>
                </a:solidFill>
              </a:rPr>
              <a:t>Confirm the correct fax number</a:t>
            </a:r>
            <a:r>
              <a:rPr lang="en-US" sz="2300" b="1" dirty="0">
                <a:solidFill>
                  <a:srgbClr val="7C8E31"/>
                </a:solidFill>
              </a:rPr>
              <a:t> </a:t>
            </a:r>
            <a:r>
              <a:rPr lang="en-US" sz="2300" b="1" dirty="0" smtClean="0">
                <a:solidFill>
                  <a:srgbClr val="7C8E31"/>
                </a:solidFill>
              </a:rPr>
              <a:t>before </a:t>
            </a:r>
            <a:r>
              <a:rPr lang="en-US" sz="2300" b="1" dirty="0">
                <a:solidFill>
                  <a:srgbClr val="7C8E31"/>
                </a:solidFill>
              </a:rPr>
              <a:t>faxing</a:t>
            </a:r>
            <a:r>
              <a:rPr lang="en-US" sz="2300" b="1" dirty="0" smtClean="0">
                <a:solidFill>
                  <a:srgbClr val="7C8E31"/>
                </a:solidFill>
              </a:rPr>
              <a:t>.</a:t>
            </a:r>
          </a:p>
          <a:p>
            <a:pPr marL="0" indent="0">
              <a:buNone/>
            </a:pPr>
            <a:r>
              <a:rPr lang="en-US" sz="2300" b="1" dirty="0" smtClean="0">
                <a:solidFill>
                  <a:srgbClr val="7C8E31"/>
                </a:solidFill>
              </a:rPr>
              <a:t>Use UConn Health cover </a:t>
            </a:r>
            <a:r>
              <a:rPr lang="en-US" sz="2300" b="1" dirty="0">
                <a:solidFill>
                  <a:srgbClr val="7C8E31"/>
                </a:solidFill>
              </a:rPr>
              <a:t>sheets for </a:t>
            </a:r>
            <a:r>
              <a:rPr lang="en-US" sz="2300" b="1" dirty="0" smtClean="0">
                <a:solidFill>
                  <a:srgbClr val="7C8E31"/>
                </a:solidFill>
              </a:rPr>
              <a:t>external </a:t>
            </a:r>
            <a:r>
              <a:rPr lang="en-US" sz="2300" b="1" i="1" dirty="0">
                <a:solidFill>
                  <a:srgbClr val="7C8E31"/>
                </a:solidFill>
              </a:rPr>
              <a:t>and</a:t>
            </a:r>
            <a:r>
              <a:rPr lang="en-US" sz="2300" b="1" dirty="0">
                <a:solidFill>
                  <a:srgbClr val="7C8E31"/>
                </a:solidFill>
              </a:rPr>
              <a:t> internal faxes</a:t>
            </a:r>
            <a:r>
              <a:rPr lang="en-US" sz="2300" b="1" dirty="0" smtClean="0">
                <a:solidFill>
                  <a:srgbClr val="7C8E31"/>
                </a:solidFill>
              </a:rPr>
              <a:t>.</a:t>
            </a:r>
          </a:p>
          <a:p>
            <a:pPr marL="0" indent="0">
              <a:buNone/>
            </a:pPr>
            <a:r>
              <a:rPr lang="en-US" sz="2300" b="1" dirty="0" smtClean="0">
                <a:solidFill>
                  <a:srgbClr val="7C8E31"/>
                </a:solidFill>
              </a:rPr>
              <a:t>When faxing outside of UConn Health, always dial </a:t>
            </a:r>
            <a:r>
              <a:rPr lang="en-US" sz="2300" b="1" dirty="0">
                <a:solidFill>
                  <a:srgbClr val="7C8E31"/>
                </a:solidFill>
              </a:rPr>
              <a:t>“9” followed by the </a:t>
            </a:r>
            <a:r>
              <a:rPr lang="en-US" sz="2300" b="1" dirty="0" smtClean="0">
                <a:solidFill>
                  <a:srgbClr val="7C8E31"/>
                </a:solidFill>
              </a:rPr>
              <a:t>number.</a:t>
            </a:r>
          </a:p>
          <a:p>
            <a:pPr marL="0" indent="0">
              <a:buNone/>
            </a:pPr>
            <a:r>
              <a:rPr lang="en-US" sz="2300" b="1" dirty="0" smtClean="0">
                <a:solidFill>
                  <a:srgbClr val="7C8E31"/>
                </a:solidFill>
              </a:rPr>
              <a:t>Collect your </a:t>
            </a:r>
            <a:r>
              <a:rPr lang="en-US" sz="2300" b="1" dirty="0">
                <a:solidFill>
                  <a:srgbClr val="7C8E31"/>
                </a:solidFill>
              </a:rPr>
              <a:t>papers when you leave a fax machine</a:t>
            </a:r>
            <a:r>
              <a:rPr lang="en-US" sz="2300" b="1" dirty="0" smtClean="0">
                <a:solidFill>
                  <a:srgbClr val="7C8E31"/>
                </a:solidFill>
              </a:rPr>
              <a:t>.</a:t>
            </a:r>
          </a:p>
          <a:p>
            <a:pPr marL="0" indent="0">
              <a:buNone/>
            </a:pPr>
            <a:r>
              <a:rPr lang="en-US" sz="2300" b="1" dirty="0" smtClean="0">
                <a:solidFill>
                  <a:srgbClr val="7C8E31"/>
                </a:solidFill>
              </a:rPr>
              <a:t>If </a:t>
            </a:r>
            <a:r>
              <a:rPr lang="en-US" sz="2300" b="1" dirty="0">
                <a:solidFill>
                  <a:srgbClr val="7C8E31"/>
                </a:solidFill>
              </a:rPr>
              <a:t>you send a fax to the wrong </a:t>
            </a:r>
            <a:r>
              <a:rPr lang="en-US" sz="2300" b="1" dirty="0" smtClean="0">
                <a:solidFill>
                  <a:srgbClr val="7C8E31"/>
                </a:solidFill>
              </a:rPr>
              <a:t>recipient/location </a:t>
            </a:r>
            <a:r>
              <a:rPr lang="en-US" sz="2300" b="1" dirty="0">
                <a:solidFill>
                  <a:srgbClr val="7C8E31"/>
                </a:solidFill>
              </a:rPr>
              <a:t>or </a:t>
            </a:r>
            <a:r>
              <a:rPr lang="en-US" sz="2300" b="1" dirty="0" smtClean="0">
                <a:solidFill>
                  <a:srgbClr val="7C8E31"/>
                </a:solidFill>
              </a:rPr>
              <a:t>learn of a misdirected fax </a:t>
            </a:r>
            <a:r>
              <a:rPr lang="en-US" sz="2300" b="1" dirty="0">
                <a:solidFill>
                  <a:srgbClr val="7C8E31"/>
                </a:solidFill>
              </a:rPr>
              <a:t>sent from UConn </a:t>
            </a:r>
            <a:r>
              <a:rPr lang="en-US" sz="2300" b="1" dirty="0" smtClean="0">
                <a:solidFill>
                  <a:srgbClr val="7C8E31"/>
                </a:solidFill>
              </a:rPr>
              <a:t>Health, inform </a:t>
            </a:r>
            <a:r>
              <a:rPr lang="en-US" sz="2300" b="1" dirty="0">
                <a:solidFill>
                  <a:srgbClr val="7C8E31"/>
                </a:solidFill>
              </a:rPr>
              <a:t>your supervisor or </a:t>
            </a:r>
            <a:r>
              <a:rPr lang="en-US" sz="2300" b="1" dirty="0" smtClean="0">
                <a:solidFill>
                  <a:srgbClr val="7C8E31"/>
                </a:solidFill>
              </a:rPr>
              <a:t>the </a:t>
            </a:r>
            <a:r>
              <a:rPr lang="en-US" sz="2300" b="1" dirty="0">
                <a:solidFill>
                  <a:srgbClr val="7C8E31"/>
                </a:solidFill>
              </a:rPr>
              <a:t>Privacy Office immediately. </a:t>
            </a:r>
            <a:endParaRPr lang="en-US" sz="2300" b="1" dirty="0" smtClean="0">
              <a:solidFill>
                <a:srgbClr val="7C8E31"/>
              </a:solidFill>
            </a:endParaRPr>
          </a:p>
          <a:p>
            <a:pPr marL="0" indent="0">
              <a:buNone/>
            </a:pPr>
            <a:r>
              <a:rPr lang="en-US" sz="2300" b="1" dirty="0" smtClean="0">
                <a:solidFill>
                  <a:srgbClr val="7C8E31"/>
                </a:solidFill>
              </a:rPr>
              <a:t>If </a:t>
            </a:r>
            <a:r>
              <a:rPr lang="en-US" sz="2300" b="1" dirty="0">
                <a:solidFill>
                  <a:srgbClr val="7C8E31"/>
                </a:solidFill>
              </a:rPr>
              <a:t>you receive a misdirected fax from another entity, notify the sender.</a:t>
            </a:r>
          </a:p>
          <a:p>
            <a:pPr marL="0" indent="0">
              <a:buNone/>
            </a:pPr>
            <a:endParaRPr lang="en-US" sz="2400" b="1" dirty="0" smtClean="0">
              <a:solidFill>
                <a:srgbClr val="7C8E31"/>
              </a:solidFill>
            </a:endParaRPr>
          </a:p>
          <a:p>
            <a:pPr marL="0" indent="0">
              <a:buNone/>
            </a:pPr>
            <a:r>
              <a:rPr lang="en-US" sz="2400" b="1" dirty="0" smtClean="0">
                <a:solidFill>
                  <a:srgbClr val="7C8E31"/>
                </a:solidFill>
              </a:rPr>
              <a:t> </a:t>
            </a:r>
            <a:endParaRPr lang="en-US" sz="2400" b="1" dirty="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587" y="5638800"/>
            <a:ext cx="1145782" cy="914400"/>
          </a:xfrm>
          <a:prstGeom prst="rect">
            <a:avLst/>
          </a:prstGeom>
        </p:spPr>
      </p:pic>
      <p:sp>
        <p:nvSpPr>
          <p:cNvPr id="5" name="TextBox 4"/>
          <p:cNvSpPr txBox="1"/>
          <p:nvPr/>
        </p:nvSpPr>
        <p:spPr>
          <a:xfrm>
            <a:off x="2209800" y="5879068"/>
            <a:ext cx="2743200" cy="369332"/>
          </a:xfrm>
          <a:prstGeom prst="rect">
            <a:avLst/>
          </a:prstGeom>
          <a:noFill/>
        </p:spPr>
        <p:txBody>
          <a:bodyPr wrap="square" rtlCol="0">
            <a:spAutoFit/>
          </a:bodyPr>
          <a:lstStyle/>
          <a:p>
            <a:r>
              <a:rPr lang="en-US" b="1" i="1" dirty="0">
                <a:solidFill>
                  <a:srgbClr val="7C8E31"/>
                </a:solidFill>
                <a:hlinkClick r:id="rId4"/>
              </a:rPr>
              <a:t>Faxing of PHI</a:t>
            </a:r>
            <a:endParaRPr lang="en-US" dirty="0"/>
          </a:p>
        </p:txBody>
      </p:sp>
    </p:spTree>
    <p:extLst>
      <p:ext uri="{BB962C8B-B14F-4D97-AF65-F5344CB8AC3E}">
        <p14:creationId xmlns:p14="http://schemas.microsoft.com/office/powerpoint/2010/main" val="2240368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2" y="2895600"/>
            <a:ext cx="7924800" cy="914400"/>
          </a:xfrm>
        </p:spPr>
        <p:txBody>
          <a:bodyPr>
            <a:noAutofit/>
          </a:bodyPr>
          <a:lstStyle/>
          <a:p>
            <a:r>
              <a:rPr lang="en-PH" sz="4400" dirty="0" smtClean="0">
                <a:solidFill>
                  <a:srgbClr val="7C8E31"/>
                </a:solidFill>
              </a:rPr>
              <a:t>Protecting Electronic PHI (ePHI)</a:t>
            </a:r>
            <a:endParaRPr lang="en-PH" sz="4400"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
        <p:nvSpPr>
          <p:cNvPr id="3" name="TextBox 2"/>
          <p:cNvSpPr txBox="1"/>
          <p:nvPr/>
        </p:nvSpPr>
        <p:spPr>
          <a:xfrm>
            <a:off x="4267200" y="4401503"/>
            <a:ext cx="4572000" cy="646331"/>
          </a:xfrm>
          <a:prstGeom prst="rect">
            <a:avLst/>
          </a:prstGeom>
          <a:noFill/>
        </p:spPr>
        <p:txBody>
          <a:bodyPr wrap="square" rtlCol="0">
            <a:spAutoFit/>
          </a:bodyPr>
          <a:lstStyle/>
          <a:p>
            <a:r>
              <a:rPr lang="en-US" b="1" i="1" dirty="0" smtClean="0">
                <a:solidFill>
                  <a:srgbClr val="000E2F"/>
                </a:solidFill>
                <a:latin typeface="Times New Roman" panose="02020603050405020304" pitchFamily="18" charset="0"/>
                <a:cs typeface="Times New Roman" panose="02020603050405020304" pitchFamily="18" charset="0"/>
              </a:rPr>
              <a:t>Including information from IT Security’s educational brochure: “Cyber Awareness”</a:t>
            </a:r>
            <a:endParaRPr lang="en-US" b="1" i="1" dirty="0">
              <a:solidFill>
                <a:srgbClr val="000E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846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60658" cy="838200"/>
          </a:xfrm>
        </p:spPr>
        <p:txBody>
          <a:bodyPr>
            <a:noAutofit/>
          </a:bodyPr>
          <a:lstStyle/>
          <a:p>
            <a:r>
              <a:rPr lang="en-US" dirty="0">
                <a:solidFill>
                  <a:srgbClr val="000E2F"/>
                </a:solidFill>
              </a:rPr>
              <a:t> </a:t>
            </a:r>
            <a:r>
              <a:rPr lang="en-US" sz="3800" dirty="0" smtClean="0">
                <a:solidFill>
                  <a:srgbClr val="000E2F"/>
                </a:solidFill>
              </a:rPr>
              <a:t>Using UConn Health </a:t>
            </a:r>
            <a:br>
              <a:rPr lang="en-US" sz="3800" dirty="0" smtClean="0">
                <a:solidFill>
                  <a:srgbClr val="000E2F"/>
                </a:solidFill>
              </a:rPr>
            </a:br>
            <a:r>
              <a:rPr lang="en-US" sz="3800" dirty="0" smtClean="0">
                <a:solidFill>
                  <a:srgbClr val="000E2F"/>
                </a:solidFill>
              </a:rPr>
              <a:t>Electronic </a:t>
            </a:r>
            <a:r>
              <a:rPr lang="en-US" sz="3800" dirty="0">
                <a:solidFill>
                  <a:srgbClr val="000E2F"/>
                </a:solidFill>
              </a:rPr>
              <a:t>S</a:t>
            </a:r>
            <a:r>
              <a:rPr lang="en-US" sz="3800" dirty="0" smtClean="0">
                <a:solidFill>
                  <a:srgbClr val="000E2F"/>
                </a:solidFill>
              </a:rPr>
              <a:t>ystems </a:t>
            </a:r>
            <a:endParaRPr lang="en-US" sz="3800" dirty="0"/>
          </a:p>
        </p:txBody>
      </p:sp>
      <p:sp>
        <p:nvSpPr>
          <p:cNvPr id="3" name="Content Placeholder 2"/>
          <p:cNvSpPr>
            <a:spLocks noGrp="1"/>
          </p:cNvSpPr>
          <p:nvPr>
            <p:ph idx="1"/>
          </p:nvPr>
        </p:nvSpPr>
        <p:spPr>
          <a:xfrm>
            <a:off x="605118" y="1524000"/>
            <a:ext cx="7933764" cy="4758898"/>
          </a:xfrm>
        </p:spPr>
        <p:txBody>
          <a:bodyPr>
            <a:normAutofit fontScale="32500" lnSpcReduction="20000"/>
          </a:bodyPr>
          <a:lstStyle/>
          <a:p>
            <a:pPr marL="0" indent="0">
              <a:buNone/>
            </a:pPr>
            <a:endParaRPr lang="en-US" dirty="0"/>
          </a:p>
          <a:p>
            <a:pPr marL="0" indent="0">
              <a:buNone/>
            </a:pPr>
            <a:r>
              <a:rPr lang="en-US" sz="7400" b="1" dirty="0">
                <a:solidFill>
                  <a:srgbClr val="7C8E31"/>
                </a:solidFill>
              </a:rPr>
              <a:t>Electronic resources are </a:t>
            </a:r>
            <a:r>
              <a:rPr lang="en-US" sz="7400" b="1" dirty="0" smtClean="0">
                <a:solidFill>
                  <a:srgbClr val="7C8E31"/>
                </a:solidFill>
              </a:rPr>
              <a:t>university/state </a:t>
            </a:r>
            <a:r>
              <a:rPr lang="en-US" sz="7400" b="1" dirty="0">
                <a:solidFill>
                  <a:srgbClr val="7C8E31"/>
                </a:solidFill>
              </a:rPr>
              <a:t>property and </a:t>
            </a:r>
            <a:r>
              <a:rPr lang="en-US" sz="7400" b="1" dirty="0" smtClean="0">
                <a:solidFill>
                  <a:srgbClr val="7C8E31"/>
                </a:solidFill>
              </a:rPr>
              <a:t>are to be </a:t>
            </a:r>
            <a:r>
              <a:rPr lang="en-US" sz="7400" b="1" dirty="0">
                <a:solidFill>
                  <a:srgbClr val="7C8E31"/>
                </a:solidFill>
              </a:rPr>
              <a:t>used only for UConn Health-related business purposes.</a:t>
            </a:r>
          </a:p>
          <a:p>
            <a:pPr marL="0" indent="0">
              <a:buNone/>
            </a:pPr>
            <a:endParaRPr lang="en-US" sz="3100" b="1" dirty="0" smtClean="0">
              <a:solidFill>
                <a:srgbClr val="7C8E31"/>
              </a:solidFill>
            </a:endParaRPr>
          </a:p>
          <a:p>
            <a:pPr marL="0" indent="0">
              <a:buNone/>
            </a:pPr>
            <a:r>
              <a:rPr lang="en-US" sz="7400" b="1" dirty="0" smtClean="0">
                <a:solidFill>
                  <a:srgbClr val="7C8E31"/>
                </a:solidFill>
              </a:rPr>
              <a:t>Accesses </a:t>
            </a:r>
            <a:r>
              <a:rPr lang="en-US" sz="7400" b="1" dirty="0">
                <a:solidFill>
                  <a:srgbClr val="7C8E31"/>
                </a:solidFill>
              </a:rPr>
              <a:t>to electronic patient information systems are monitored regularly</a:t>
            </a:r>
            <a:r>
              <a:rPr lang="en-US" sz="7400" b="1" dirty="0" smtClean="0">
                <a:solidFill>
                  <a:srgbClr val="7C8E31"/>
                </a:solidFill>
              </a:rPr>
              <a:t>. </a:t>
            </a:r>
            <a:endParaRPr lang="en-US" sz="7400" b="1" dirty="0">
              <a:solidFill>
                <a:srgbClr val="7C8E31"/>
              </a:solidFill>
            </a:endParaRPr>
          </a:p>
          <a:p>
            <a:endParaRPr lang="en-US" sz="3100" b="1" dirty="0">
              <a:solidFill>
                <a:srgbClr val="7C8E31"/>
              </a:solidFill>
            </a:endParaRPr>
          </a:p>
          <a:p>
            <a:pPr marL="0" indent="0">
              <a:buNone/>
            </a:pPr>
            <a:r>
              <a:rPr lang="en-US" sz="7400" b="1" i="1" dirty="0">
                <a:solidFill>
                  <a:srgbClr val="7C8E31"/>
                </a:solidFill>
              </a:rPr>
              <a:t>There should be no expectation of privacy. </a:t>
            </a:r>
            <a:r>
              <a:rPr lang="en-US" sz="7400" b="1" dirty="0">
                <a:solidFill>
                  <a:srgbClr val="7C8E31"/>
                </a:solidFill>
              </a:rPr>
              <a:t>All data stored on UConn Health systems is discoverable under certain circumstances.</a:t>
            </a:r>
          </a:p>
          <a:p>
            <a:endParaRPr lang="en-US" sz="3100" b="1" dirty="0">
              <a:solidFill>
                <a:srgbClr val="7C8E31"/>
              </a:solidFill>
            </a:endParaRPr>
          </a:p>
          <a:p>
            <a:pPr marL="0" indent="0">
              <a:buNone/>
            </a:pPr>
            <a:r>
              <a:rPr lang="en-US" sz="7400" b="1" dirty="0">
                <a:solidFill>
                  <a:srgbClr val="7C8E31"/>
                </a:solidFill>
              </a:rPr>
              <a:t>L</a:t>
            </a:r>
            <a:r>
              <a:rPr lang="en-US" sz="7400" b="1" dirty="0" smtClean="0">
                <a:solidFill>
                  <a:srgbClr val="7C8E31"/>
                </a:solidFill>
              </a:rPr>
              <a:t>og </a:t>
            </a:r>
            <a:r>
              <a:rPr lang="en-US" sz="7400" b="1" dirty="0">
                <a:solidFill>
                  <a:srgbClr val="7C8E31"/>
                </a:solidFill>
              </a:rPr>
              <a:t>off when you step away from a computer on which you have been working</a:t>
            </a:r>
            <a:r>
              <a:rPr lang="en-US" sz="7400" b="1" dirty="0" smtClean="0">
                <a:solidFill>
                  <a:srgbClr val="7C8E31"/>
                </a:solidFill>
              </a:rPr>
              <a:t>. </a:t>
            </a:r>
          </a:p>
          <a:p>
            <a:pPr marL="0" indent="0">
              <a:buNone/>
            </a:pPr>
            <a:endParaRPr lang="en-US" sz="7200" b="1" dirty="0">
              <a:solidFill>
                <a:srgbClr val="7C8E31"/>
              </a:solidFill>
            </a:endParaRPr>
          </a:p>
          <a:p>
            <a:pPr marL="0" indent="0">
              <a:buNone/>
            </a:pPr>
            <a:endParaRPr lang="en-US" b="1" i="1" dirty="0">
              <a:solidFill>
                <a:srgbClr val="7C8E31"/>
              </a:solidFill>
              <a:hlinkClick r:id="rId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627" y="5447883"/>
            <a:ext cx="1145782" cy="914400"/>
          </a:xfrm>
          <a:prstGeom prst="rect">
            <a:avLst/>
          </a:prstGeom>
        </p:spPr>
      </p:pic>
      <p:sp>
        <p:nvSpPr>
          <p:cNvPr id="5" name="TextBox 4"/>
          <p:cNvSpPr txBox="1"/>
          <p:nvPr/>
        </p:nvSpPr>
        <p:spPr>
          <a:xfrm>
            <a:off x="2082052" y="5257800"/>
            <a:ext cx="6096000" cy="1107996"/>
          </a:xfrm>
          <a:prstGeom prst="rect">
            <a:avLst/>
          </a:prstGeom>
          <a:noFill/>
        </p:spPr>
        <p:txBody>
          <a:bodyPr wrap="square" rtlCol="0">
            <a:spAutoFit/>
          </a:bodyPr>
          <a:lstStyle/>
          <a:p>
            <a:r>
              <a:rPr lang="en-US" sz="1600" b="1" i="1" dirty="0">
                <a:solidFill>
                  <a:srgbClr val="7C8E31"/>
                </a:solidFill>
                <a:hlinkClick r:id="rId2"/>
              </a:rPr>
              <a:t>Information Technology Computer/Electronic Resource Use </a:t>
            </a:r>
            <a:r>
              <a:rPr lang="en-US" sz="1600" b="1" i="1" dirty="0" smtClean="0">
                <a:solidFill>
                  <a:srgbClr val="7C8E31"/>
                </a:solidFill>
                <a:hlinkClick r:id="rId2"/>
              </a:rPr>
              <a:t>Policy</a:t>
            </a:r>
            <a:endParaRPr lang="en-US" sz="1600" b="1" i="1" dirty="0" smtClean="0">
              <a:solidFill>
                <a:srgbClr val="7C8E31"/>
              </a:solidFill>
            </a:endParaRPr>
          </a:p>
          <a:p>
            <a:endParaRPr lang="en-US" sz="900" b="1" dirty="0">
              <a:solidFill>
                <a:srgbClr val="7C8E31"/>
              </a:solidFill>
            </a:endParaRPr>
          </a:p>
          <a:p>
            <a:r>
              <a:rPr lang="en-US" sz="1600" b="1" i="1" dirty="0">
                <a:solidFill>
                  <a:srgbClr val="7C8E31"/>
                </a:solidFill>
                <a:hlinkClick r:id="rId4"/>
              </a:rPr>
              <a:t>UCHC Information Security: Acceptable </a:t>
            </a:r>
            <a:r>
              <a:rPr lang="en-US" sz="1600" b="1" i="1" dirty="0" smtClean="0">
                <a:solidFill>
                  <a:srgbClr val="7C8E31"/>
                </a:solidFill>
                <a:hlinkClick r:id="rId4"/>
              </a:rPr>
              <a:t>Use</a:t>
            </a:r>
            <a:endParaRPr lang="en-US" sz="1600" b="1" i="1" dirty="0" smtClean="0">
              <a:solidFill>
                <a:srgbClr val="7C8E31"/>
              </a:solidFill>
            </a:endParaRPr>
          </a:p>
          <a:p>
            <a:endParaRPr lang="en-US" sz="900" b="1" dirty="0">
              <a:solidFill>
                <a:srgbClr val="7C8E31"/>
              </a:solidFill>
            </a:endParaRPr>
          </a:p>
          <a:p>
            <a:r>
              <a:rPr lang="en-US" sz="1600" b="1" i="1" dirty="0">
                <a:solidFill>
                  <a:srgbClr val="7C8E31"/>
                </a:solidFill>
                <a:hlinkClick r:id="rId5"/>
              </a:rPr>
              <a:t>UCHC HIPAA Security Virus Protection Policy</a:t>
            </a:r>
            <a:endParaRPr lang="en-US" sz="1600" b="1" dirty="0">
              <a:solidFill>
                <a:srgbClr val="7C8E31"/>
              </a:solidFill>
            </a:endParaRPr>
          </a:p>
        </p:txBody>
      </p:sp>
    </p:spTree>
    <p:extLst>
      <p:ext uri="{BB962C8B-B14F-4D97-AF65-F5344CB8AC3E}">
        <p14:creationId xmlns:p14="http://schemas.microsoft.com/office/powerpoint/2010/main" val="2518684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685800"/>
            <a:ext cx="7960658" cy="838200"/>
          </a:xfrm>
        </p:spPr>
        <p:txBody>
          <a:bodyPr>
            <a:noAutofit/>
          </a:bodyPr>
          <a:lstStyle/>
          <a:p>
            <a:r>
              <a:rPr lang="en-US" sz="3800" dirty="0" smtClean="0">
                <a:solidFill>
                  <a:srgbClr val="000E2F"/>
                </a:solidFill>
              </a:rPr>
              <a:t>Password Security: </a:t>
            </a:r>
            <a:br>
              <a:rPr lang="en-US" sz="3800" dirty="0" smtClean="0">
                <a:solidFill>
                  <a:srgbClr val="000E2F"/>
                </a:solidFill>
              </a:rPr>
            </a:br>
            <a:r>
              <a:rPr lang="en-US" sz="3800" dirty="0" smtClean="0">
                <a:solidFill>
                  <a:srgbClr val="000E2F"/>
                </a:solidFill>
              </a:rPr>
              <a:t>The First Line of Defense</a:t>
            </a:r>
            <a:endParaRPr lang="en-US" sz="3800" dirty="0"/>
          </a:p>
        </p:txBody>
      </p:sp>
      <p:sp>
        <p:nvSpPr>
          <p:cNvPr id="3" name="Content Placeholder 2"/>
          <p:cNvSpPr>
            <a:spLocks noGrp="1"/>
          </p:cNvSpPr>
          <p:nvPr>
            <p:ph idx="1"/>
          </p:nvPr>
        </p:nvSpPr>
        <p:spPr>
          <a:xfrm>
            <a:off x="609600" y="1752600"/>
            <a:ext cx="7933764" cy="5181600"/>
          </a:xfrm>
        </p:spPr>
        <p:txBody>
          <a:bodyPr>
            <a:normAutofit fontScale="62500" lnSpcReduction="20000"/>
          </a:bodyPr>
          <a:lstStyle/>
          <a:p>
            <a:pPr marL="0" indent="0">
              <a:buNone/>
            </a:pPr>
            <a:r>
              <a:rPr lang="en-US" sz="3800" b="1" dirty="0" smtClean="0">
                <a:solidFill>
                  <a:srgbClr val="7C8E31"/>
                </a:solidFill>
              </a:rPr>
              <a:t>Create strong but easy to remember passwords </a:t>
            </a:r>
            <a:r>
              <a:rPr lang="en-US" sz="3800" b="1" dirty="0">
                <a:solidFill>
                  <a:srgbClr val="7C8E31"/>
                </a:solidFill>
              </a:rPr>
              <a:t>by replacing letters with numbers and special </a:t>
            </a:r>
            <a:r>
              <a:rPr lang="en-US" sz="3800" b="1" dirty="0" smtClean="0">
                <a:solidFill>
                  <a:srgbClr val="7C8E31"/>
                </a:solidFill>
              </a:rPr>
              <a:t>characters</a:t>
            </a:r>
            <a:r>
              <a:rPr lang="en-US" sz="3800" b="1" dirty="0">
                <a:solidFill>
                  <a:srgbClr val="7C8E31"/>
                </a:solidFill>
              </a:rPr>
              <a:t> </a:t>
            </a:r>
            <a:r>
              <a:rPr lang="en-US" sz="3800" b="1" dirty="0" smtClean="0">
                <a:solidFill>
                  <a:srgbClr val="7C8E31"/>
                </a:solidFill>
              </a:rPr>
              <a:t>such as:</a:t>
            </a:r>
          </a:p>
          <a:p>
            <a:r>
              <a:rPr lang="en-US" sz="3800" b="1" dirty="0" smtClean="0">
                <a:solidFill>
                  <a:srgbClr val="7C8E31"/>
                </a:solidFill>
              </a:rPr>
              <a:t>MyD0GJon@th@n</a:t>
            </a:r>
            <a:endParaRPr lang="en-US" sz="3800" b="1" dirty="0">
              <a:solidFill>
                <a:srgbClr val="7C8E31"/>
              </a:solidFill>
            </a:endParaRPr>
          </a:p>
          <a:p>
            <a:r>
              <a:rPr lang="en-US" sz="3800" b="1" dirty="0" smtClean="0">
                <a:solidFill>
                  <a:srgbClr val="7C8E31"/>
                </a:solidFill>
              </a:rPr>
              <a:t>N0!Pr0mises?</a:t>
            </a:r>
          </a:p>
          <a:p>
            <a:r>
              <a:rPr lang="en-US" sz="3800" b="1" dirty="0" smtClean="0">
                <a:solidFill>
                  <a:srgbClr val="7C8E31"/>
                </a:solidFill>
              </a:rPr>
              <a:t>Ph0t0gr@ph!</a:t>
            </a:r>
          </a:p>
          <a:p>
            <a:pPr marL="0" indent="0">
              <a:buNone/>
            </a:pPr>
            <a:r>
              <a:rPr lang="en-US" sz="3800" b="1" dirty="0" smtClean="0">
                <a:solidFill>
                  <a:srgbClr val="7C8E31"/>
                </a:solidFill>
              </a:rPr>
              <a:t>Do not share your password with others </a:t>
            </a:r>
            <a:r>
              <a:rPr lang="en-US" sz="3800" b="1" dirty="0">
                <a:solidFill>
                  <a:srgbClr val="7C8E31"/>
                </a:solidFill>
              </a:rPr>
              <a:t>or allow anyone to access electronic systems using your login </a:t>
            </a:r>
            <a:r>
              <a:rPr lang="en-US" sz="3800" b="1" dirty="0" smtClean="0">
                <a:solidFill>
                  <a:srgbClr val="7C8E31"/>
                </a:solidFill>
              </a:rPr>
              <a:t>information.</a:t>
            </a:r>
          </a:p>
          <a:p>
            <a:pPr marL="0" indent="0">
              <a:buNone/>
            </a:pPr>
            <a:r>
              <a:rPr lang="en-US" sz="3800" b="1" i="1" dirty="0" smtClean="0">
                <a:solidFill>
                  <a:srgbClr val="7C8E31"/>
                </a:solidFill>
              </a:rPr>
              <a:t>Never write your password on a piece of paper taped to your monitor or kept where it is accessible to others.</a:t>
            </a:r>
          </a:p>
          <a:p>
            <a:pPr marL="0" indent="0">
              <a:buNone/>
            </a:pPr>
            <a:r>
              <a:rPr lang="en-US" sz="3700" b="1" i="1" dirty="0" smtClean="0">
                <a:solidFill>
                  <a:srgbClr val="000E2F"/>
                </a:solidFill>
              </a:rPr>
              <a:t>	You </a:t>
            </a:r>
            <a:r>
              <a:rPr lang="en-US" sz="3700" b="1" i="1" dirty="0">
                <a:solidFill>
                  <a:srgbClr val="000E2F"/>
                </a:solidFill>
              </a:rPr>
              <a:t>will be held responsible for all accesses by another </a:t>
            </a:r>
            <a:r>
              <a:rPr lang="en-US" sz="3700" b="1" i="1" dirty="0" smtClean="0">
                <a:solidFill>
                  <a:srgbClr val="000E2F"/>
                </a:solidFill>
              </a:rPr>
              <a:t>	individual </a:t>
            </a:r>
            <a:r>
              <a:rPr lang="en-US" sz="3700" b="1" i="1" dirty="0">
                <a:solidFill>
                  <a:srgbClr val="000E2F"/>
                </a:solidFill>
              </a:rPr>
              <a:t>using your login information.</a:t>
            </a:r>
            <a:endParaRPr lang="en-US" sz="3700" b="1" dirty="0">
              <a:solidFill>
                <a:srgbClr val="000E2F"/>
              </a:solidFill>
            </a:endParaRPr>
          </a:p>
          <a:p>
            <a:pPr marL="0" indent="0">
              <a:buNone/>
            </a:pPr>
            <a:r>
              <a:rPr lang="en-US" sz="3800" b="1" i="1" dirty="0" smtClean="0">
                <a:solidFill>
                  <a:srgbClr val="7C8E31"/>
                </a:solidFill>
              </a:rPr>
              <a:t> </a:t>
            </a:r>
            <a:endParaRPr lang="en-US" sz="3800" b="1"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126" y="5518666"/>
            <a:ext cx="1145782" cy="914400"/>
          </a:xfrm>
          <a:prstGeom prst="rect">
            <a:avLst/>
          </a:prstGeom>
        </p:spPr>
      </p:pic>
      <p:sp>
        <p:nvSpPr>
          <p:cNvPr id="6" name="TextBox 5"/>
          <p:cNvSpPr txBox="1"/>
          <p:nvPr/>
        </p:nvSpPr>
        <p:spPr>
          <a:xfrm>
            <a:off x="2362200" y="5791200"/>
            <a:ext cx="5105400" cy="369332"/>
          </a:xfrm>
          <a:prstGeom prst="rect">
            <a:avLst/>
          </a:prstGeom>
          <a:noFill/>
        </p:spPr>
        <p:txBody>
          <a:bodyPr wrap="square" rtlCol="0">
            <a:spAutoFit/>
          </a:bodyPr>
          <a:lstStyle/>
          <a:p>
            <a:r>
              <a:rPr lang="en-US" b="1" i="1" dirty="0">
                <a:solidFill>
                  <a:srgbClr val="7C8E31"/>
                </a:solidFill>
                <a:hlinkClick r:id="rId3"/>
              </a:rPr>
              <a:t>UCHC Information Security: Systems Access Control</a:t>
            </a:r>
            <a:endParaRPr lang="en-US" b="1" dirty="0">
              <a:solidFill>
                <a:srgbClr val="7C8E31"/>
              </a:solidFill>
            </a:endParaRPr>
          </a:p>
        </p:txBody>
      </p:sp>
    </p:spTree>
    <p:extLst>
      <p:ext uri="{BB962C8B-B14F-4D97-AF65-F5344CB8AC3E}">
        <p14:creationId xmlns:p14="http://schemas.microsoft.com/office/powerpoint/2010/main" val="1759179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609600"/>
            <a:ext cx="7960658" cy="609600"/>
          </a:xfrm>
        </p:spPr>
        <p:txBody>
          <a:bodyPr>
            <a:noAutofit/>
          </a:bodyPr>
          <a:lstStyle/>
          <a:p>
            <a:r>
              <a:rPr lang="en-US" dirty="0" smtClean="0">
                <a:solidFill>
                  <a:srgbClr val="000E2F"/>
                </a:solidFill>
              </a:rPr>
              <a:t>HealthONE</a:t>
            </a:r>
            <a:endParaRPr lang="en-US" dirty="0"/>
          </a:p>
        </p:txBody>
      </p:sp>
      <p:sp>
        <p:nvSpPr>
          <p:cNvPr id="3" name="Content Placeholder 2"/>
          <p:cNvSpPr>
            <a:spLocks noGrp="1"/>
          </p:cNvSpPr>
          <p:nvPr>
            <p:ph idx="1"/>
          </p:nvPr>
        </p:nvSpPr>
        <p:spPr>
          <a:xfrm>
            <a:off x="533400" y="1219200"/>
            <a:ext cx="8077200" cy="4602163"/>
          </a:xfrm>
        </p:spPr>
        <p:txBody>
          <a:bodyPr>
            <a:normAutofit/>
          </a:bodyPr>
          <a:lstStyle/>
          <a:p>
            <a:pPr marL="0" indent="0">
              <a:buNone/>
            </a:pPr>
            <a:r>
              <a:rPr lang="en-US" sz="2400" b="1" dirty="0">
                <a:solidFill>
                  <a:srgbClr val="7C8E31"/>
                </a:solidFill>
              </a:rPr>
              <a:t>HealthONE is UConn Health’s electronic medical record (EMR). </a:t>
            </a:r>
            <a:endParaRPr lang="en-US" sz="2400" b="1" dirty="0" smtClean="0">
              <a:solidFill>
                <a:srgbClr val="7C8E31"/>
              </a:solidFill>
            </a:endParaRPr>
          </a:p>
          <a:p>
            <a:pPr marL="0" indent="0">
              <a:buNone/>
            </a:pPr>
            <a:endParaRPr lang="en-US" sz="1400" b="1" dirty="0" smtClean="0">
              <a:solidFill>
                <a:srgbClr val="7C8E31"/>
              </a:solidFill>
            </a:endParaRPr>
          </a:p>
          <a:p>
            <a:pPr marL="0" indent="0">
              <a:buNone/>
            </a:pPr>
            <a:r>
              <a:rPr lang="en-US" sz="2400" b="1" dirty="0" smtClean="0">
                <a:solidFill>
                  <a:srgbClr val="7C8E31"/>
                </a:solidFill>
              </a:rPr>
              <a:t>The </a:t>
            </a:r>
            <a:r>
              <a:rPr lang="en-US" sz="2400" b="1" dirty="0">
                <a:solidFill>
                  <a:srgbClr val="7C8E31"/>
                </a:solidFill>
              </a:rPr>
              <a:t>EMR puts all inpatient and outpatient health care providers, physicians, nurses, pharmacists, and other clinical staff on one electronic platform and allows the entire care team to have immediate access to the same patient data</a:t>
            </a:r>
            <a:r>
              <a:rPr lang="en-US" sz="2400" b="1" dirty="0" smtClean="0">
                <a:solidFill>
                  <a:srgbClr val="7C8E31"/>
                </a:solidFill>
              </a:rPr>
              <a:t>.</a:t>
            </a:r>
          </a:p>
          <a:p>
            <a:pPr marL="0" indent="0">
              <a:spcBef>
                <a:spcPts val="0"/>
              </a:spcBef>
              <a:buNone/>
            </a:pPr>
            <a:endParaRPr lang="en-US" sz="1400" b="1" dirty="0" smtClean="0">
              <a:solidFill>
                <a:srgbClr val="7C8E31"/>
              </a:solidFill>
            </a:endParaRPr>
          </a:p>
          <a:p>
            <a:pPr marL="0" indent="0">
              <a:spcBef>
                <a:spcPts val="0"/>
              </a:spcBef>
              <a:buNone/>
            </a:pPr>
            <a:r>
              <a:rPr lang="en-US" sz="2400" b="1" dirty="0" smtClean="0">
                <a:solidFill>
                  <a:srgbClr val="7C8E31"/>
                </a:solidFill>
              </a:rPr>
              <a:t>HealthONE </a:t>
            </a:r>
            <a:r>
              <a:rPr lang="en-US" sz="2400" b="1" dirty="0">
                <a:solidFill>
                  <a:srgbClr val="7C8E31"/>
                </a:solidFill>
              </a:rPr>
              <a:t>also allows UConn Health to exchange patient data with other health care institutions</a:t>
            </a:r>
            <a:r>
              <a:rPr lang="en-US" sz="2400" b="1" dirty="0" smtClean="0">
                <a:solidFill>
                  <a:srgbClr val="7C8E31"/>
                </a:solidFill>
              </a:rPr>
              <a:t>.</a:t>
            </a:r>
          </a:p>
          <a:p>
            <a:pPr marL="0" indent="0">
              <a:spcBef>
                <a:spcPts val="0"/>
              </a:spcBef>
              <a:buNone/>
            </a:pPr>
            <a:endParaRPr lang="en-US" sz="2400" b="1" dirty="0" smtClean="0">
              <a:solidFill>
                <a:srgbClr val="7C8E31"/>
              </a:solidFill>
            </a:endParaRPr>
          </a:p>
          <a:p>
            <a:pPr marL="0" indent="0">
              <a:spcBef>
                <a:spcPts val="0"/>
              </a:spcBef>
              <a:buNone/>
            </a:pPr>
            <a:r>
              <a:rPr lang="en-US" sz="2000" b="1" dirty="0" smtClean="0">
                <a:solidFill>
                  <a:srgbClr val="7C8E31"/>
                </a:solidFill>
              </a:rPr>
              <a:t>For </a:t>
            </a:r>
            <a:r>
              <a:rPr lang="en-US" sz="2000" b="1" dirty="0">
                <a:solidFill>
                  <a:srgbClr val="7C8E31"/>
                </a:solidFill>
              </a:rPr>
              <a:t>more information: </a:t>
            </a:r>
            <a:endParaRPr lang="en-US" sz="2000" b="1" dirty="0" smtClean="0">
              <a:solidFill>
                <a:srgbClr val="7C8E31"/>
              </a:solidFill>
            </a:endParaRPr>
          </a:p>
          <a:p>
            <a:pPr marL="0" indent="0">
              <a:spcBef>
                <a:spcPts val="0"/>
              </a:spcBef>
              <a:buNone/>
            </a:pPr>
            <a:r>
              <a:rPr lang="en-US" sz="2000" b="1" dirty="0" smtClean="0">
                <a:solidFill>
                  <a:srgbClr val="7C8E31"/>
                </a:solidFill>
                <a:hlinkClick r:id="rId3"/>
              </a:rPr>
              <a:t>http</a:t>
            </a:r>
            <a:r>
              <a:rPr lang="en-US" sz="2000" b="1" dirty="0">
                <a:solidFill>
                  <a:srgbClr val="7C8E31"/>
                </a:solidFill>
                <a:hlinkClick r:id="rId3"/>
              </a:rPr>
              <a:t>://uconnhealthexpress.uchc.edu</a:t>
            </a:r>
            <a:r>
              <a:rPr lang="en-US" sz="2000" b="1" dirty="0" smtClean="0">
                <a:solidFill>
                  <a:srgbClr val="7C8E31"/>
                </a:solidFill>
                <a:hlinkClick r:id="rId3"/>
              </a:rPr>
              <a:t>/</a:t>
            </a:r>
            <a:r>
              <a:rPr lang="en-US" sz="2000" b="1" dirty="0" smtClean="0">
                <a:solidFill>
                  <a:srgbClr val="7C8E31"/>
                </a:solidFill>
              </a:rPr>
              <a:t> </a:t>
            </a:r>
            <a:endParaRPr lang="en-US" sz="2000" b="1" dirty="0">
              <a:solidFill>
                <a:srgbClr val="7C8E31"/>
              </a:solidFill>
            </a:endParaRPr>
          </a:p>
          <a:p>
            <a:endParaRPr lang="en-US" sz="2000" b="1" dirty="0">
              <a:solidFill>
                <a:srgbClr val="7C8E31"/>
              </a:solidFill>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0200" y="5135563"/>
            <a:ext cx="3010829" cy="1371600"/>
          </a:xfrm>
          <a:prstGeom prst="rect">
            <a:avLst/>
          </a:prstGeom>
        </p:spPr>
      </p:pic>
    </p:spTree>
    <p:extLst>
      <p:ext uri="{BB962C8B-B14F-4D97-AF65-F5344CB8AC3E}">
        <p14:creationId xmlns:p14="http://schemas.microsoft.com/office/powerpoint/2010/main" val="2704577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60658" cy="838200"/>
          </a:xfrm>
        </p:spPr>
        <p:txBody>
          <a:bodyPr>
            <a:normAutofit/>
          </a:bodyPr>
          <a:lstStyle/>
          <a:p>
            <a:r>
              <a:rPr lang="en-US" sz="3800" dirty="0">
                <a:solidFill>
                  <a:srgbClr val="000E2F"/>
                </a:solidFill>
              </a:rPr>
              <a:t>ePHI Privacy Reminders</a:t>
            </a:r>
            <a:endParaRPr lang="en-US" sz="3800" dirty="0"/>
          </a:p>
        </p:txBody>
      </p:sp>
      <p:sp>
        <p:nvSpPr>
          <p:cNvPr id="3" name="Content Placeholder 2"/>
          <p:cNvSpPr>
            <a:spLocks noGrp="1"/>
          </p:cNvSpPr>
          <p:nvPr>
            <p:ph idx="1"/>
          </p:nvPr>
        </p:nvSpPr>
        <p:spPr>
          <a:xfrm>
            <a:off x="632012" y="1143000"/>
            <a:ext cx="8054788" cy="4754563"/>
          </a:xfrm>
        </p:spPr>
        <p:txBody>
          <a:bodyPr>
            <a:normAutofit/>
          </a:bodyPr>
          <a:lstStyle/>
          <a:p>
            <a:pPr marL="0" indent="0">
              <a:buNone/>
            </a:pPr>
            <a:r>
              <a:rPr lang="en-US" sz="2400" b="1" dirty="0" smtClean="0">
                <a:solidFill>
                  <a:srgbClr val="7C8E31"/>
                </a:solidFill>
              </a:rPr>
              <a:t>Before you </a:t>
            </a:r>
            <a:r>
              <a:rPr lang="en-US" sz="2400" b="1" dirty="0" smtClean="0">
                <a:solidFill>
                  <a:srgbClr val="7C8E31"/>
                </a:solidFill>
                <a:cs typeface="Arial" panose="020B0604020202020204" pitchFamily="34" charset="0"/>
              </a:rPr>
              <a:t>click on, open, use or disclose PHI, ask yourself “Do I need this information to complete an assigned task?</a:t>
            </a:r>
          </a:p>
          <a:p>
            <a:r>
              <a:rPr lang="en-US" sz="2200" b="1" dirty="0" smtClean="0">
                <a:solidFill>
                  <a:srgbClr val="7C8E31"/>
                </a:solidFill>
              </a:rPr>
              <a:t>If the answer is “yes,”</a:t>
            </a:r>
            <a:r>
              <a:rPr lang="en-US" sz="2200" b="1" dirty="0" smtClean="0">
                <a:solidFill>
                  <a:srgbClr val="7C8E31"/>
                </a:solidFill>
                <a:cs typeface="Arial" panose="020B0604020202020204" pitchFamily="34" charset="0"/>
              </a:rPr>
              <a:t> it is likely OK.</a:t>
            </a:r>
            <a:endParaRPr lang="en-US" sz="2200" b="1" dirty="0" smtClean="0">
              <a:solidFill>
                <a:srgbClr val="7C8E31"/>
              </a:solidFill>
            </a:endParaRPr>
          </a:p>
          <a:p>
            <a:r>
              <a:rPr lang="en-US" sz="2200" b="1" dirty="0" smtClean="0">
                <a:solidFill>
                  <a:srgbClr val="7C8E31"/>
                </a:solidFill>
              </a:rPr>
              <a:t>If the answer is “no,” </a:t>
            </a:r>
            <a:r>
              <a:rPr lang="en-US" sz="2200" b="1" i="1" dirty="0" smtClean="0">
                <a:solidFill>
                  <a:srgbClr val="7C8E31"/>
                </a:solidFill>
                <a:cs typeface="Arial" panose="020B0604020202020204" pitchFamily="34" charset="0"/>
              </a:rPr>
              <a:t>don’t do it.</a:t>
            </a:r>
          </a:p>
          <a:p>
            <a:pPr marL="0" indent="0">
              <a:buNone/>
            </a:pPr>
            <a:r>
              <a:rPr lang="en-US" sz="2400" b="1" dirty="0" smtClean="0">
                <a:solidFill>
                  <a:srgbClr val="7C8E31"/>
                </a:solidFill>
              </a:rPr>
              <a:t>Unless related to your</a:t>
            </a:r>
            <a:r>
              <a:rPr lang="en-US" sz="2400" b="1" dirty="0" smtClean="0">
                <a:solidFill>
                  <a:srgbClr val="7C8E31"/>
                </a:solidFill>
                <a:cs typeface="Arial" pitchFamily="34" charset="0"/>
              </a:rPr>
              <a:t> assigned student responsibility do not access, use or share PHI related to family, friends, employees, supervisors, and other students. </a:t>
            </a:r>
          </a:p>
          <a:p>
            <a:pPr marL="0" indent="0">
              <a:buClr>
                <a:srgbClr val="660033"/>
              </a:buClr>
              <a:buNone/>
            </a:pPr>
            <a:r>
              <a:rPr lang="en-US" sz="2400" b="1" dirty="0">
                <a:solidFill>
                  <a:srgbClr val="7C8E31"/>
                </a:solidFill>
                <a:cs typeface="Arial" pitchFamily="34" charset="0"/>
              </a:rPr>
              <a:t>D</a:t>
            </a:r>
            <a:r>
              <a:rPr lang="en-US" sz="2400" b="1" dirty="0" smtClean="0">
                <a:solidFill>
                  <a:srgbClr val="7C8E31"/>
                </a:solidFill>
                <a:cs typeface="Arial" pitchFamily="34" charset="0"/>
              </a:rPr>
              <a:t>o not “surf” the hospital census, view or share PHI simply out of curiosity.</a:t>
            </a:r>
          </a:p>
          <a:p>
            <a:pPr marL="0" indent="0">
              <a:buNone/>
            </a:pPr>
            <a:r>
              <a:rPr lang="en-US" sz="2400" b="1" dirty="0" smtClean="0">
                <a:solidFill>
                  <a:srgbClr val="7C8E31"/>
                </a:solidFill>
              </a:rPr>
              <a:t>Electronic devices must be scrubbed of all UConn Health information, especially PHI, before removing from use.</a:t>
            </a:r>
          </a:p>
          <a:p>
            <a:pPr marL="0" indent="0">
              <a:buNone/>
            </a:pPr>
            <a:endParaRPr lang="en-US" sz="2400" b="1" dirty="0" smtClean="0">
              <a:solidFill>
                <a:srgbClr val="7C8E31"/>
              </a:solidFill>
            </a:endParaRPr>
          </a:p>
          <a:p>
            <a:pPr marL="0" indent="0">
              <a:buNone/>
            </a:pPr>
            <a:endParaRPr lang="en-US" sz="1700" i="1" dirty="0" smtClean="0">
              <a:solidFill>
                <a:srgbClr val="7C8E31"/>
              </a:solidFill>
              <a:hlinkClick r:id="rId3"/>
            </a:endParaRPr>
          </a:p>
          <a:p>
            <a:pPr marL="0" indent="0">
              <a:buNone/>
            </a:pPr>
            <a:endParaRPr lang="en-US" sz="1800" b="1" dirty="0" smtClean="0">
              <a:solidFill>
                <a:srgbClr val="7C8E31"/>
              </a:solidFill>
            </a:endParaRPr>
          </a:p>
          <a:p>
            <a:pPr marL="0" indent="0">
              <a:buNone/>
            </a:pPr>
            <a:endParaRPr lang="en-US" sz="1800" b="1" dirty="0" smtClean="0">
              <a:solidFill>
                <a:srgbClr val="7C8E31"/>
              </a:solidFill>
              <a:cs typeface="Arial" pitchFamily="34" charset="0"/>
            </a:endParaRP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63" y="5683369"/>
            <a:ext cx="1145782" cy="914400"/>
          </a:xfrm>
          <a:prstGeom prst="rect">
            <a:avLst/>
          </a:prstGeom>
        </p:spPr>
      </p:pic>
      <p:sp>
        <p:nvSpPr>
          <p:cNvPr id="5" name="TextBox 4"/>
          <p:cNvSpPr txBox="1"/>
          <p:nvPr/>
        </p:nvSpPr>
        <p:spPr>
          <a:xfrm>
            <a:off x="1752600" y="5683369"/>
            <a:ext cx="6934200" cy="830997"/>
          </a:xfrm>
          <a:prstGeom prst="rect">
            <a:avLst/>
          </a:prstGeom>
          <a:noFill/>
        </p:spPr>
        <p:txBody>
          <a:bodyPr wrap="square" rtlCol="0">
            <a:spAutoFit/>
          </a:bodyPr>
          <a:lstStyle/>
          <a:p>
            <a:r>
              <a:rPr lang="en-US" sz="1600" b="1" i="1" dirty="0">
                <a:solidFill>
                  <a:srgbClr val="7C8E31"/>
                </a:solidFill>
                <a:hlinkClick r:id="rId3"/>
              </a:rPr>
              <a:t>Disposal of Documents/Materials Containing PHI and Receipt, Tracking and Disposal of Equipment and Electronic Media Containing Electronic Protected Health Information.</a:t>
            </a:r>
            <a:endParaRPr lang="en-US" sz="1600" b="1" dirty="0">
              <a:solidFill>
                <a:srgbClr val="7C8E31"/>
              </a:solidFill>
            </a:endParaRPr>
          </a:p>
        </p:txBody>
      </p:sp>
    </p:spTree>
    <p:extLst>
      <p:ext uri="{BB962C8B-B14F-4D97-AF65-F5344CB8AC3E}">
        <p14:creationId xmlns:p14="http://schemas.microsoft.com/office/powerpoint/2010/main" val="1277295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i="1" dirty="0" smtClean="0">
                <a:solidFill>
                  <a:srgbClr val="7C8E31"/>
                </a:solidFill>
              </a:rPr>
              <a:t> </a:t>
            </a:r>
            <a:endParaRPr lang="en-US" b="1"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19200"/>
            <a:ext cx="7800260" cy="5181600"/>
          </a:xfrm>
          <a:prstGeom prst="rect">
            <a:avLst/>
          </a:prstGeom>
        </p:spPr>
      </p:pic>
      <p:sp>
        <p:nvSpPr>
          <p:cNvPr id="2" name="TextBox 1"/>
          <p:cNvSpPr txBox="1"/>
          <p:nvPr/>
        </p:nvSpPr>
        <p:spPr>
          <a:xfrm>
            <a:off x="1118337" y="590179"/>
            <a:ext cx="7367723" cy="677108"/>
          </a:xfrm>
          <a:prstGeom prst="rect">
            <a:avLst/>
          </a:prstGeom>
          <a:noFill/>
        </p:spPr>
        <p:txBody>
          <a:bodyPr wrap="none" rtlCol="0">
            <a:spAutoFit/>
          </a:bodyPr>
          <a:lstStyle/>
          <a:p>
            <a:r>
              <a:rPr lang="en-US" sz="3800" b="1" i="1" dirty="0">
                <a:solidFill>
                  <a:srgbClr val="000E2F"/>
                </a:solidFill>
                <a:latin typeface="Times New Roman" panose="02020603050405020304" pitchFamily="18" charset="0"/>
                <a:cs typeface="Times New Roman" panose="02020603050405020304" pitchFamily="18" charset="0"/>
              </a:rPr>
              <a:t>Mobile Computing Devices (MCDs)</a:t>
            </a:r>
          </a:p>
        </p:txBody>
      </p:sp>
    </p:spTree>
    <p:extLst>
      <p:ext uri="{BB962C8B-B14F-4D97-AF65-F5344CB8AC3E}">
        <p14:creationId xmlns:p14="http://schemas.microsoft.com/office/powerpoint/2010/main" val="238857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6" y="1570037"/>
            <a:ext cx="7552764" cy="4602163"/>
          </a:xfrm>
        </p:spPr>
        <p:txBody>
          <a:bodyPr>
            <a:noAutofit/>
          </a:bodyPr>
          <a:lstStyle/>
          <a:p>
            <a:pPr marL="0" indent="0">
              <a:buNone/>
            </a:pPr>
            <a:r>
              <a:rPr lang="en-US" sz="2500" b="1" dirty="0">
                <a:solidFill>
                  <a:srgbClr val="7C8E31"/>
                </a:solidFill>
              </a:rPr>
              <a:t>Compliance is about “doing things right” according </a:t>
            </a:r>
            <a:r>
              <a:rPr lang="en-US" sz="2500" b="1" dirty="0" smtClean="0">
                <a:solidFill>
                  <a:srgbClr val="7C8E31"/>
                </a:solidFill>
              </a:rPr>
              <a:t>to:</a:t>
            </a:r>
          </a:p>
          <a:p>
            <a:pPr marL="0" indent="0">
              <a:buNone/>
            </a:pPr>
            <a:endParaRPr lang="en-US" sz="2500" b="1" dirty="0" smtClean="0">
              <a:solidFill>
                <a:srgbClr val="7C8E31"/>
              </a:solidFill>
            </a:endParaRPr>
          </a:p>
          <a:p>
            <a:r>
              <a:rPr lang="en-US" sz="2500" b="1" dirty="0" smtClean="0">
                <a:solidFill>
                  <a:srgbClr val="7C8E31"/>
                </a:solidFill>
              </a:rPr>
              <a:t>Laws and regulations</a:t>
            </a:r>
          </a:p>
          <a:p>
            <a:pPr lvl="1"/>
            <a:r>
              <a:rPr lang="en-US" sz="2500" b="1" dirty="0" smtClean="0">
                <a:solidFill>
                  <a:srgbClr val="7C8E31"/>
                </a:solidFill>
              </a:rPr>
              <a:t>Federal, State and Local </a:t>
            </a:r>
          </a:p>
          <a:p>
            <a:r>
              <a:rPr lang="en-US" sz="2500" b="1" dirty="0" smtClean="0">
                <a:solidFill>
                  <a:srgbClr val="7C8E31"/>
                </a:solidFill>
              </a:rPr>
              <a:t>Standards</a:t>
            </a:r>
          </a:p>
          <a:p>
            <a:pPr lvl="1"/>
            <a:r>
              <a:rPr lang="en-US" sz="2500" b="1" dirty="0" smtClean="0">
                <a:solidFill>
                  <a:srgbClr val="7C8E31"/>
                </a:solidFill>
              </a:rPr>
              <a:t>Accreditation and Research </a:t>
            </a:r>
          </a:p>
          <a:p>
            <a:r>
              <a:rPr lang="en-US" sz="2500" b="1" dirty="0" smtClean="0">
                <a:solidFill>
                  <a:srgbClr val="7C8E31"/>
                </a:solidFill>
              </a:rPr>
              <a:t>Policies</a:t>
            </a:r>
          </a:p>
          <a:p>
            <a:pPr lvl="1"/>
            <a:r>
              <a:rPr lang="en-US" sz="2500" b="1" dirty="0" smtClean="0">
                <a:solidFill>
                  <a:srgbClr val="7C8E31"/>
                </a:solidFill>
              </a:rPr>
              <a:t>University, UConn Health and Departmental</a:t>
            </a:r>
          </a:p>
          <a:p>
            <a:pPr marL="0" indent="0">
              <a:buNone/>
            </a:pPr>
            <a:r>
              <a:rPr lang="en-US" sz="2200" dirty="0">
                <a:solidFill>
                  <a:srgbClr val="7C8E31"/>
                </a:solidFill>
              </a:rPr>
              <a:t/>
            </a:r>
            <a:br>
              <a:rPr lang="en-US" sz="2200" dirty="0">
                <a:solidFill>
                  <a:srgbClr val="7C8E31"/>
                </a:solidFill>
              </a:rPr>
            </a:br>
            <a:endParaRPr lang="en-US" sz="2200" dirty="0"/>
          </a:p>
        </p:txBody>
      </p:sp>
      <p:sp>
        <p:nvSpPr>
          <p:cNvPr id="5" name="Title 1"/>
          <p:cNvSpPr>
            <a:spLocks noGrp="1"/>
          </p:cNvSpPr>
          <p:nvPr>
            <p:ph type="title"/>
          </p:nvPr>
        </p:nvSpPr>
        <p:spPr>
          <a:xfrm>
            <a:off x="591671" y="609600"/>
            <a:ext cx="7960658" cy="838200"/>
          </a:xfrm>
        </p:spPr>
        <p:txBody>
          <a:bodyPr/>
          <a:lstStyle/>
          <a:p>
            <a:r>
              <a:rPr lang="en-US" dirty="0" smtClean="0">
                <a:solidFill>
                  <a:srgbClr val="000E2F"/>
                </a:solidFill>
              </a:rPr>
              <a:t>Compliance</a:t>
            </a:r>
            <a:endParaRPr lang="en-US" dirty="0">
              <a:solidFill>
                <a:srgbClr val="000E2F"/>
              </a:solidFill>
            </a:endParaRPr>
          </a:p>
        </p:txBody>
      </p:sp>
    </p:spTree>
    <p:extLst>
      <p:ext uri="{BB962C8B-B14F-4D97-AF65-F5344CB8AC3E}">
        <p14:creationId xmlns:p14="http://schemas.microsoft.com/office/powerpoint/2010/main" val="2076565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371600"/>
            <a:ext cx="7934325" cy="4267200"/>
          </a:xfrm>
        </p:spPr>
        <p:txBody>
          <a:bodyPr>
            <a:normAutofit/>
          </a:bodyPr>
          <a:lstStyle/>
          <a:p>
            <a:pPr marL="0" indent="0">
              <a:buNone/>
            </a:pPr>
            <a:r>
              <a:rPr lang="en-US" sz="2500" b="1" dirty="0" smtClean="0">
                <a:solidFill>
                  <a:srgbClr val="7C8E31"/>
                </a:solidFill>
              </a:rPr>
              <a:t>Any </a:t>
            </a:r>
            <a:r>
              <a:rPr lang="en-US" sz="2500" b="1" dirty="0">
                <a:solidFill>
                  <a:srgbClr val="7C8E31"/>
                </a:solidFill>
              </a:rPr>
              <a:t>device used to access confidential UConn Health </a:t>
            </a:r>
            <a:r>
              <a:rPr lang="en-US" sz="2500" b="1" dirty="0" smtClean="0">
                <a:solidFill>
                  <a:srgbClr val="7C8E31"/>
                </a:solidFill>
              </a:rPr>
              <a:t>data or clinical network </a:t>
            </a:r>
            <a:r>
              <a:rPr lang="en-US" sz="2500" b="1" dirty="0">
                <a:solidFill>
                  <a:srgbClr val="7C8E31"/>
                </a:solidFill>
              </a:rPr>
              <a:t>must </a:t>
            </a:r>
            <a:r>
              <a:rPr lang="en-US" sz="2500" b="1" dirty="0" smtClean="0">
                <a:solidFill>
                  <a:srgbClr val="7C8E31"/>
                </a:solidFill>
              </a:rPr>
              <a:t>have approved </a:t>
            </a:r>
            <a:r>
              <a:rPr lang="en-US" sz="2500" b="1" dirty="0">
                <a:solidFill>
                  <a:srgbClr val="7C8E31"/>
                </a:solidFill>
              </a:rPr>
              <a:t>security </a:t>
            </a:r>
            <a:r>
              <a:rPr lang="en-US" sz="2500" b="1" dirty="0" smtClean="0">
                <a:solidFill>
                  <a:srgbClr val="7C8E31"/>
                </a:solidFill>
              </a:rPr>
              <a:t>controls.</a:t>
            </a:r>
            <a:endParaRPr lang="en-US" sz="2500" b="1" dirty="0">
              <a:solidFill>
                <a:srgbClr val="7C8E31"/>
              </a:solidFill>
            </a:endParaRPr>
          </a:p>
          <a:p>
            <a:pPr marL="0" indent="0">
              <a:buNone/>
            </a:pPr>
            <a:endParaRPr lang="en-US" sz="2500" b="1" dirty="0" smtClean="0">
              <a:solidFill>
                <a:srgbClr val="7C8E31"/>
              </a:solidFill>
            </a:endParaRPr>
          </a:p>
          <a:p>
            <a:pPr marL="0" indent="0">
              <a:buNone/>
            </a:pPr>
            <a:r>
              <a:rPr lang="en-US" sz="2500" b="1" dirty="0" smtClean="0">
                <a:solidFill>
                  <a:srgbClr val="7C8E31"/>
                </a:solidFill>
              </a:rPr>
              <a:t>Personal </a:t>
            </a:r>
            <a:r>
              <a:rPr lang="en-US" sz="2500" b="1" dirty="0">
                <a:solidFill>
                  <a:srgbClr val="7C8E31"/>
                </a:solidFill>
              </a:rPr>
              <a:t>smartphones or tablets used for email or </a:t>
            </a:r>
            <a:r>
              <a:rPr lang="en-US" sz="2500" b="1" dirty="0" smtClean="0">
                <a:solidFill>
                  <a:srgbClr val="7C8E31"/>
                </a:solidFill>
              </a:rPr>
              <a:t>other </a:t>
            </a:r>
            <a:r>
              <a:rPr lang="en-US" sz="2500" b="1" dirty="0">
                <a:solidFill>
                  <a:srgbClr val="7C8E31"/>
                </a:solidFill>
              </a:rPr>
              <a:t>UConn Health business </a:t>
            </a:r>
            <a:r>
              <a:rPr lang="en-US" sz="2500" b="1" i="1" dirty="0">
                <a:solidFill>
                  <a:srgbClr val="7C8E31"/>
                </a:solidFill>
              </a:rPr>
              <a:t>must be registered and secured </a:t>
            </a:r>
            <a:r>
              <a:rPr lang="en-US" sz="2500" b="1" dirty="0" smtClean="0">
                <a:solidFill>
                  <a:srgbClr val="7C8E31"/>
                </a:solidFill>
              </a:rPr>
              <a:t>through IT’s </a:t>
            </a:r>
            <a:r>
              <a:rPr lang="en-US" sz="2500" b="1" i="1" dirty="0">
                <a:solidFill>
                  <a:srgbClr val="7C8E31"/>
                </a:solidFill>
                <a:hlinkClick r:id="rId2"/>
              </a:rPr>
              <a:t>Bring Your Own </a:t>
            </a:r>
            <a:r>
              <a:rPr lang="en-US" sz="2500" b="1" i="1" dirty="0" smtClean="0">
                <a:solidFill>
                  <a:srgbClr val="7C8E31"/>
                </a:solidFill>
                <a:hlinkClick r:id="rId2"/>
              </a:rPr>
              <a:t>Device </a:t>
            </a:r>
            <a:r>
              <a:rPr lang="en-US" sz="2500" b="1" dirty="0" smtClean="0">
                <a:solidFill>
                  <a:srgbClr val="7C8E31"/>
                </a:solidFill>
              </a:rPr>
              <a:t>(</a:t>
            </a:r>
            <a:r>
              <a:rPr lang="en-US" sz="2500" b="1" dirty="0">
                <a:solidFill>
                  <a:srgbClr val="7C8E31"/>
                </a:solidFill>
              </a:rPr>
              <a:t>BYOD</a:t>
            </a:r>
            <a:r>
              <a:rPr lang="en-US" sz="2500" b="1" dirty="0" smtClean="0">
                <a:solidFill>
                  <a:srgbClr val="7C8E31"/>
                </a:solidFill>
              </a:rPr>
              <a:t>) program.</a:t>
            </a:r>
            <a:endParaRPr lang="en-US" sz="2500" b="1" dirty="0">
              <a:solidFill>
                <a:srgbClr val="7C8E31"/>
              </a:solidFill>
            </a:endParaRPr>
          </a:p>
          <a:p>
            <a:pPr marL="0" indent="0">
              <a:buNone/>
            </a:pPr>
            <a:endParaRPr lang="en-US" sz="2500" b="1" dirty="0" smtClean="0">
              <a:solidFill>
                <a:srgbClr val="7C8E31"/>
              </a:solidFill>
            </a:endParaRPr>
          </a:p>
          <a:p>
            <a:pPr marL="0" indent="0">
              <a:buNone/>
            </a:pPr>
            <a:r>
              <a:rPr lang="en-US" sz="2500" b="1" dirty="0" smtClean="0">
                <a:solidFill>
                  <a:srgbClr val="7C8E31"/>
                </a:solidFill>
              </a:rPr>
              <a:t>Report </a:t>
            </a:r>
            <a:r>
              <a:rPr lang="en-US" sz="2500" b="1" dirty="0">
                <a:solidFill>
                  <a:srgbClr val="7C8E31"/>
                </a:solidFill>
              </a:rPr>
              <a:t>any lost or stolen mobile devices to the </a:t>
            </a:r>
            <a:r>
              <a:rPr lang="en-US" sz="2500" b="1" dirty="0">
                <a:solidFill>
                  <a:srgbClr val="7C8E31"/>
                </a:solidFill>
                <a:hlinkClick r:id="rId3"/>
              </a:rPr>
              <a:t>UConn Health Police </a:t>
            </a:r>
            <a:r>
              <a:rPr lang="en-US" sz="2500" b="1" dirty="0" smtClean="0">
                <a:solidFill>
                  <a:srgbClr val="7C8E31"/>
                </a:solidFill>
                <a:hlinkClick r:id="rId3"/>
              </a:rPr>
              <a:t>Department</a:t>
            </a:r>
            <a:r>
              <a:rPr lang="en-US" sz="2500" b="1" dirty="0" smtClean="0">
                <a:solidFill>
                  <a:srgbClr val="7C8E31"/>
                </a:solidFill>
              </a:rPr>
              <a:t> </a:t>
            </a:r>
            <a:r>
              <a:rPr lang="en-US" sz="2500" b="1" i="1" dirty="0" smtClean="0">
                <a:solidFill>
                  <a:srgbClr val="7C8E31"/>
                </a:solidFill>
              </a:rPr>
              <a:t>immediately</a:t>
            </a:r>
            <a:r>
              <a:rPr lang="en-US" sz="2500" b="1" dirty="0">
                <a:solidFill>
                  <a:srgbClr val="7C8E31"/>
                </a:solidFill>
              </a:rPr>
              <a:t>. </a:t>
            </a:r>
            <a:endParaRPr lang="en-US" sz="2500" b="1" dirty="0" smtClean="0">
              <a:solidFill>
                <a:srgbClr val="7C8E31"/>
              </a:solidFill>
            </a:endParaRPr>
          </a:p>
          <a:p>
            <a:pPr marL="0" indent="0">
              <a:buNone/>
            </a:pPr>
            <a:endParaRPr lang="en-US" sz="1400" b="1" i="1" dirty="0" smtClean="0">
              <a:solidFill>
                <a:srgbClr val="7C8E31"/>
              </a:solidFill>
              <a:hlinkClick r:id="rId4"/>
            </a:endParaRPr>
          </a:p>
          <a:p>
            <a:pPr marL="0" indent="0">
              <a:buNone/>
            </a:pPr>
            <a:endParaRPr lang="en-US" sz="2300" b="1" i="1" dirty="0" smtClean="0">
              <a:solidFill>
                <a:srgbClr val="7C8E31"/>
              </a:solidFill>
              <a:hlinkClick r:id="rId4"/>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18" y="5486400"/>
            <a:ext cx="1145782" cy="914400"/>
          </a:xfrm>
          <a:prstGeom prst="rect">
            <a:avLst/>
          </a:prstGeom>
        </p:spPr>
      </p:pic>
      <p:sp>
        <p:nvSpPr>
          <p:cNvPr id="5" name="TextBox 4"/>
          <p:cNvSpPr txBox="1"/>
          <p:nvPr/>
        </p:nvSpPr>
        <p:spPr>
          <a:xfrm>
            <a:off x="1892542" y="5757446"/>
            <a:ext cx="4419600" cy="338554"/>
          </a:xfrm>
          <a:prstGeom prst="rect">
            <a:avLst/>
          </a:prstGeom>
          <a:noFill/>
        </p:spPr>
        <p:txBody>
          <a:bodyPr wrap="square" rtlCol="0">
            <a:spAutoFit/>
          </a:bodyPr>
          <a:lstStyle/>
          <a:p>
            <a:r>
              <a:rPr lang="en-US" sz="1600" b="1" i="1" dirty="0">
                <a:solidFill>
                  <a:srgbClr val="7C8E31"/>
                </a:solidFill>
                <a:hlinkClick r:id="rId4"/>
              </a:rPr>
              <a:t>Mobile Computing Device (MCD) Security</a:t>
            </a:r>
            <a:endParaRPr lang="en-US" sz="1600" b="1" dirty="0">
              <a:solidFill>
                <a:srgbClr val="7C8E31"/>
              </a:solidFill>
            </a:endParaRPr>
          </a:p>
        </p:txBody>
      </p:sp>
    </p:spTree>
    <p:extLst>
      <p:ext uri="{BB962C8B-B14F-4D97-AF65-F5344CB8AC3E}">
        <p14:creationId xmlns:p14="http://schemas.microsoft.com/office/powerpoint/2010/main" val="120592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960658" cy="533400"/>
          </a:xfrm>
        </p:spPr>
        <p:txBody>
          <a:bodyPr>
            <a:noAutofit/>
          </a:bodyPr>
          <a:lstStyle/>
          <a:p>
            <a:r>
              <a:rPr lang="en-US" dirty="0" smtClean="0">
                <a:solidFill>
                  <a:srgbClr val="000E2F"/>
                </a:solidFill>
              </a:rPr>
              <a:t>Emailing Confidential Information/PHI </a:t>
            </a:r>
            <a:br>
              <a:rPr lang="en-US" dirty="0" smtClean="0">
                <a:solidFill>
                  <a:srgbClr val="000E2F"/>
                </a:solidFill>
              </a:rPr>
            </a:br>
            <a:endParaRPr lang="en-US" dirty="0"/>
          </a:p>
        </p:txBody>
      </p:sp>
      <p:sp>
        <p:nvSpPr>
          <p:cNvPr id="3" name="Content Placeholder 2"/>
          <p:cNvSpPr>
            <a:spLocks noGrp="1"/>
          </p:cNvSpPr>
          <p:nvPr>
            <p:ph idx="1"/>
          </p:nvPr>
        </p:nvSpPr>
        <p:spPr>
          <a:xfrm>
            <a:off x="605118" y="1874837"/>
            <a:ext cx="7933764" cy="4602163"/>
          </a:xfrm>
        </p:spPr>
        <p:txBody>
          <a:bodyPr>
            <a:normAutofit fontScale="92500" lnSpcReduction="10000"/>
          </a:bodyPr>
          <a:lstStyle/>
          <a:p>
            <a:pPr marL="0" indent="0">
              <a:buNone/>
            </a:pPr>
            <a:r>
              <a:rPr lang="en-US" sz="2700" b="1" dirty="0">
                <a:solidFill>
                  <a:srgbClr val="7C8E31"/>
                </a:solidFill>
              </a:rPr>
              <a:t>Emails containing confidential information or </a:t>
            </a:r>
            <a:r>
              <a:rPr lang="en-US" sz="2700" b="1" dirty="0" smtClean="0">
                <a:solidFill>
                  <a:srgbClr val="7C8E31"/>
                </a:solidFill>
              </a:rPr>
              <a:t>PHI that are </a:t>
            </a:r>
            <a:r>
              <a:rPr lang="en-US" sz="2700" b="1" dirty="0">
                <a:solidFill>
                  <a:srgbClr val="7C8E31"/>
                </a:solidFill>
              </a:rPr>
              <a:t>sent outside of the UConn Health network </a:t>
            </a:r>
            <a:r>
              <a:rPr lang="en-US" sz="2700" b="1" i="1" dirty="0">
                <a:solidFill>
                  <a:srgbClr val="7C8E31"/>
                </a:solidFill>
              </a:rPr>
              <a:t>must be encrypted</a:t>
            </a:r>
            <a:r>
              <a:rPr lang="en-US" sz="2700" b="1" dirty="0">
                <a:solidFill>
                  <a:srgbClr val="7C8E31"/>
                </a:solidFill>
              </a:rPr>
              <a:t>.</a:t>
            </a:r>
          </a:p>
          <a:p>
            <a:pPr marL="0" indent="0">
              <a:buNone/>
            </a:pPr>
            <a:r>
              <a:rPr lang="en-US" sz="2700" b="1" dirty="0" smtClean="0">
                <a:solidFill>
                  <a:srgbClr val="7C8E31"/>
                </a:solidFill>
              </a:rPr>
              <a:t>Communicate via emai</a:t>
            </a:r>
            <a:r>
              <a:rPr lang="en-US" sz="2700" b="1" dirty="0">
                <a:solidFill>
                  <a:srgbClr val="7C8E31"/>
                </a:solidFill>
              </a:rPr>
              <a:t>l</a:t>
            </a:r>
            <a:r>
              <a:rPr lang="en-US" sz="2700" b="1" dirty="0" smtClean="0">
                <a:solidFill>
                  <a:srgbClr val="7C8E31"/>
                </a:solidFill>
              </a:rPr>
              <a:t> </a:t>
            </a:r>
            <a:r>
              <a:rPr lang="en-US" sz="2700" b="1" dirty="0">
                <a:solidFill>
                  <a:srgbClr val="7C8E31"/>
                </a:solidFill>
              </a:rPr>
              <a:t>only with individuals that have a need to know and are properly authorized to receive the information.</a:t>
            </a:r>
          </a:p>
          <a:p>
            <a:pPr marL="0" indent="0">
              <a:buNone/>
            </a:pPr>
            <a:r>
              <a:rPr lang="en-US" sz="2700" b="1" dirty="0" smtClean="0">
                <a:solidFill>
                  <a:srgbClr val="7C8E31"/>
                </a:solidFill>
              </a:rPr>
              <a:t>Remember, recipient names may auto-populate the “To” or “cc” lines, so check all names </a:t>
            </a:r>
            <a:r>
              <a:rPr lang="en-US" sz="2700" b="1" dirty="0">
                <a:solidFill>
                  <a:srgbClr val="7C8E31"/>
                </a:solidFill>
              </a:rPr>
              <a:t>to be sure you are </a:t>
            </a:r>
            <a:r>
              <a:rPr lang="en-US" sz="2700" b="1" dirty="0" smtClean="0">
                <a:solidFill>
                  <a:srgbClr val="7C8E31"/>
                </a:solidFill>
              </a:rPr>
              <a:t>sending to the correct </a:t>
            </a:r>
            <a:r>
              <a:rPr lang="en-US" sz="2700" b="1" dirty="0">
                <a:solidFill>
                  <a:srgbClr val="7C8E31"/>
                </a:solidFill>
              </a:rPr>
              <a:t>individual(s).</a:t>
            </a:r>
          </a:p>
          <a:p>
            <a:pPr marL="0" indent="0">
              <a:buNone/>
            </a:pPr>
            <a:endParaRPr lang="en-US" sz="2900" b="1" dirty="0">
              <a:solidFill>
                <a:srgbClr val="7C8E31"/>
              </a:solidFill>
            </a:endParaRPr>
          </a:p>
          <a:p>
            <a:pPr marL="0" indent="0">
              <a:buNone/>
            </a:pPr>
            <a:r>
              <a:rPr lang="en-US" b="1" dirty="0" smtClean="0">
                <a:solidFill>
                  <a:srgbClr val="7C8E31"/>
                </a:solidFill>
              </a:rPr>
              <a:t>	</a:t>
            </a:r>
            <a:endParaRPr lang="en-US" sz="2400" b="1"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18" y="5282883"/>
            <a:ext cx="1145782" cy="914400"/>
          </a:xfrm>
          <a:prstGeom prst="rect">
            <a:avLst/>
          </a:prstGeom>
        </p:spPr>
      </p:pic>
      <p:sp>
        <p:nvSpPr>
          <p:cNvPr id="6" name="TextBox 5"/>
          <p:cNvSpPr txBox="1"/>
          <p:nvPr/>
        </p:nvSpPr>
        <p:spPr>
          <a:xfrm>
            <a:off x="605118" y="5366286"/>
            <a:ext cx="7853082" cy="830997"/>
          </a:xfrm>
          <a:prstGeom prst="rect">
            <a:avLst/>
          </a:prstGeom>
          <a:noFill/>
        </p:spPr>
        <p:txBody>
          <a:bodyPr wrap="square" rtlCol="0">
            <a:spAutoFit/>
          </a:bodyPr>
          <a:lstStyle/>
          <a:p>
            <a:r>
              <a:rPr lang="en-US" sz="1600" b="1" i="1" dirty="0" smtClean="0">
                <a:solidFill>
                  <a:srgbClr val="7C8E31"/>
                </a:solidFill>
              </a:rPr>
              <a:t>	         </a:t>
            </a:r>
            <a:r>
              <a:rPr lang="en-US" sz="1600" b="1" i="1" dirty="0" smtClean="0">
                <a:solidFill>
                  <a:srgbClr val="7C8E31"/>
                </a:solidFill>
                <a:hlinkClick r:id="rId3"/>
              </a:rPr>
              <a:t>Electronic </a:t>
            </a:r>
            <a:r>
              <a:rPr lang="en-US" sz="1600" b="1" i="1" dirty="0">
                <a:solidFill>
                  <a:srgbClr val="7C8E31"/>
                </a:solidFill>
                <a:hlinkClick r:id="rId3"/>
              </a:rPr>
              <a:t>Communication of Confidential Data </a:t>
            </a:r>
            <a:endParaRPr lang="en-US" sz="1600" b="1" i="1" dirty="0">
              <a:solidFill>
                <a:srgbClr val="7C8E31"/>
              </a:solidFill>
            </a:endParaRPr>
          </a:p>
          <a:p>
            <a:r>
              <a:rPr lang="en-US" sz="1600" b="1" i="1" dirty="0">
                <a:solidFill>
                  <a:srgbClr val="7C8E31"/>
                </a:solidFill>
              </a:rPr>
              <a:t>	         </a:t>
            </a:r>
            <a:r>
              <a:rPr lang="en-US" sz="1600" b="1" i="1" dirty="0">
                <a:solidFill>
                  <a:srgbClr val="7C8E31"/>
                </a:solidFill>
                <a:hlinkClick r:id="rId4"/>
              </a:rPr>
              <a:t>Email Communication with Patients/Research Participants</a:t>
            </a:r>
            <a:endParaRPr lang="en-US" sz="1600" b="1" i="1" dirty="0">
              <a:solidFill>
                <a:srgbClr val="7C8E31"/>
              </a:solidFill>
            </a:endParaRPr>
          </a:p>
          <a:p>
            <a:r>
              <a:rPr lang="en-US" sz="1600" b="1" i="1" dirty="0">
                <a:solidFill>
                  <a:srgbClr val="7C8E31"/>
                </a:solidFill>
              </a:rPr>
              <a:t>	         </a:t>
            </a:r>
            <a:r>
              <a:rPr lang="en-US" sz="1600" b="1" i="1" dirty="0">
                <a:solidFill>
                  <a:srgbClr val="7C8E31"/>
                </a:solidFill>
                <a:hlinkClick r:id="rId5"/>
              </a:rPr>
              <a:t>Guidelines for Outlook Email Encryption</a:t>
            </a:r>
            <a:endParaRPr lang="en-US" sz="1600" b="1" dirty="0">
              <a:solidFill>
                <a:srgbClr val="7C8E31"/>
              </a:solidFill>
            </a:endParaRPr>
          </a:p>
        </p:txBody>
      </p:sp>
    </p:spTree>
    <p:extLst>
      <p:ext uri="{BB962C8B-B14F-4D97-AF65-F5344CB8AC3E}">
        <p14:creationId xmlns:p14="http://schemas.microsoft.com/office/powerpoint/2010/main" val="3775819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To send an encrypted email</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7C8E31"/>
                </a:solidFill>
              </a:rPr>
              <a:t>Click </a:t>
            </a:r>
            <a:r>
              <a:rPr lang="en-US" sz="2400" b="1" dirty="0">
                <a:solidFill>
                  <a:srgbClr val="7C8E31"/>
                </a:solidFill>
              </a:rPr>
              <a:t>the secure icon in the upper left hand corner of the email message screen </a:t>
            </a:r>
            <a:r>
              <a:rPr lang="en-US" sz="2400" b="1" dirty="0" smtClean="0">
                <a:solidFill>
                  <a:srgbClr val="7C8E31"/>
                </a:solidFill>
              </a:rPr>
              <a:t>or</a:t>
            </a:r>
            <a:endParaRPr lang="en-US" sz="2400" b="1" dirty="0"/>
          </a:p>
          <a:p>
            <a:pPr marL="0" indent="0">
              <a:buNone/>
            </a:pPr>
            <a:r>
              <a:rPr lang="en-US" sz="2400" b="1" dirty="0">
                <a:solidFill>
                  <a:srgbClr val="7C8E31"/>
                </a:solidFill>
              </a:rPr>
              <a:t>Type [secure] (brackets and the word) in the email subject line or </a:t>
            </a:r>
            <a:r>
              <a:rPr lang="en-US" sz="2400" b="1" dirty="0" smtClean="0">
                <a:solidFill>
                  <a:srgbClr val="7C8E31"/>
                </a:solidFill>
              </a:rPr>
              <a:t>body.</a:t>
            </a:r>
          </a:p>
          <a:p>
            <a:pPr marL="0" indent="0">
              <a:buNone/>
            </a:pPr>
            <a:endParaRPr lang="en-US" sz="2400" b="1" dirty="0">
              <a:solidFill>
                <a:srgbClr val="FF0000"/>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66966" b="73521"/>
          <a:stretch/>
        </p:blipFill>
        <p:spPr bwMode="auto">
          <a:xfrm>
            <a:off x="1371600" y="3200400"/>
            <a:ext cx="638812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5498">
            <a:off x="2315679" y="2942796"/>
            <a:ext cx="2093179" cy="1188720"/>
          </a:xfrm>
          <a:prstGeom prst="rect">
            <a:avLst/>
          </a:prstGeom>
        </p:spPr>
      </p:pic>
      <p:sp>
        <p:nvSpPr>
          <p:cNvPr id="6" name="TextBox 5"/>
          <p:cNvSpPr txBox="1"/>
          <p:nvPr/>
        </p:nvSpPr>
        <p:spPr>
          <a:xfrm>
            <a:off x="2743200" y="5650468"/>
            <a:ext cx="3048000" cy="369332"/>
          </a:xfrm>
          <a:prstGeom prst="rect">
            <a:avLst/>
          </a:prstGeom>
          <a:noFill/>
        </p:spPr>
        <p:txBody>
          <a:bodyPr wrap="square" rtlCol="0">
            <a:spAutoFit/>
          </a:bodyPr>
          <a:lstStyle/>
          <a:p>
            <a:r>
              <a:rPr lang="en-US" dirty="0" smtClean="0"/>
              <a:t>[</a:t>
            </a:r>
            <a:r>
              <a:rPr lang="en-US" dirty="0" smtClean="0">
                <a:solidFill>
                  <a:srgbClr val="000E2F"/>
                </a:solidFill>
              </a:rPr>
              <a:t>secure</a:t>
            </a:r>
            <a:r>
              <a:rPr lang="en-US" dirty="0" smtClean="0"/>
              <a:t>]</a:t>
            </a:r>
            <a:endParaRPr lang="en-US" dirty="0"/>
          </a:p>
        </p:txBody>
      </p:sp>
    </p:spTree>
    <p:extLst>
      <p:ext uri="{BB962C8B-B14F-4D97-AF65-F5344CB8AC3E}">
        <p14:creationId xmlns:p14="http://schemas.microsoft.com/office/powerpoint/2010/main" val="1855563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Encryption: Remember “SAFE”</a:t>
            </a:r>
            <a:endParaRPr lang="en-US" dirty="0">
              <a:solidFill>
                <a:srgbClr val="000E2F"/>
              </a:solidFill>
            </a:endParaRPr>
          </a:p>
        </p:txBody>
      </p:sp>
      <p:sp>
        <p:nvSpPr>
          <p:cNvPr id="3" name="Content Placeholder 2"/>
          <p:cNvSpPr>
            <a:spLocks noGrp="1"/>
          </p:cNvSpPr>
          <p:nvPr>
            <p:ph idx="1"/>
          </p:nvPr>
        </p:nvSpPr>
        <p:spPr/>
        <p:txBody>
          <a:bodyPr>
            <a:normAutofit/>
          </a:bodyPr>
          <a:lstStyle/>
          <a:p>
            <a:r>
              <a:rPr lang="en-US" b="1" dirty="0" smtClean="0">
                <a:solidFill>
                  <a:srgbClr val="000E2F"/>
                </a:solidFill>
              </a:rPr>
              <a:t>S</a:t>
            </a:r>
            <a:r>
              <a:rPr lang="en-US" sz="2500" b="1" dirty="0" smtClean="0">
                <a:solidFill>
                  <a:srgbClr val="7C8E31"/>
                </a:solidFill>
              </a:rPr>
              <a:t>tolen or lost devices are protected from data theft.</a:t>
            </a:r>
          </a:p>
          <a:p>
            <a:endParaRPr lang="en-US" sz="2500" b="1" dirty="0" smtClean="0">
              <a:solidFill>
                <a:srgbClr val="7C8E31"/>
              </a:solidFill>
            </a:endParaRPr>
          </a:p>
          <a:p>
            <a:r>
              <a:rPr lang="en-US" b="1" dirty="0" smtClean="0">
                <a:solidFill>
                  <a:srgbClr val="000E2F"/>
                </a:solidFill>
              </a:rPr>
              <a:t>A</a:t>
            </a:r>
            <a:r>
              <a:rPr lang="en-US" sz="2500" b="1" dirty="0" smtClean="0">
                <a:solidFill>
                  <a:srgbClr val="7C8E31"/>
                </a:solidFill>
              </a:rPr>
              <a:t>ccess and transmit data securely.</a:t>
            </a:r>
          </a:p>
          <a:p>
            <a:endParaRPr lang="en-US" sz="2500" b="1" dirty="0" smtClean="0">
              <a:solidFill>
                <a:srgbClr val="7C8E31"/>
              </a:solidFill>
            </a:endParaRPr>
          </a:p>
          <a:p>
            <a:r>
              <a:rPr lang="en-US" b="1" dirty="0" smtClean="0">
                <a:solidFill>
                  <a:srgbClr val="000E2F"/>
                </a:solidFill>
              </a:rPr>
              <a:t>F</a:t>
            </a:r>
            <a:r>
              <a:rPr lang="en-US" sz="2500" b="1" dirty="0" smtClean="0">
                <a:solidFill>
                  <a:srgbClr val="7C8E31"/>
                </a:solidFill>
              </a:rPr>
              <a:t>ollows HIPAA regulations.</a:t>
            </a:r>
          </a:p>
          <a:p>
            <a:pPr marL="0" indent="0">
              <a:buNone/>
            </a:pPr>
            <a:endParaRPr lang="en-US" sz="2500" b="1" dirty="0" smtClean="0">
              <a:solidFill>
                <a:srgbClr val="7C8E31"/>
              </a:solidFill>
            </a:endParaRPr>
          </a:p>
          <a:p>
            <a:r>
              <a:rPr lang="en-US" b="1" dirty="0" smtClean="0">
                <a:solidFill>
                  <a:srgbClr val="000E2F"/>
                </a:solidFill>
              </a:rPr>
              <a:t>E</a:t>
            </a:r>
            <a:r>
              <a:rPr lang="en-US" sz="2500" b="1" dirty="0" smtClean="0">
                <a:solidFill>
                  <a:srgbClr val="7C8E31"/>
                </a:solidFill>
              </a:rPr>
              <a:t>nsures data integrity and maintains privacy.</a:t>
            </a:r>
            <a:endParaRPr lang="en-US" sz="2500" b="1" dirty="0">
              <a:solidFill>
                <a:srgbClr val="7C8E31"/>
              </a:solidFill>
            </a:endParaRPr>
          </a:p>
        </p:txBody>
      </p:sp>
    </p:spTree>
    <p:extLst>
      <p:ext uri="{BB962C8B-B14F-4D97-AF65-F5344CB8AC3E}">
        <p14:creationId xmlns:p14="http://schemas.microsoft.com/office/powerpoint/2010/main" val="3206802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95400"/>
            <a:ext cx="7802505" cy="5212080"/>
          </a:xfrm>
        </p:spPr>
      </p:pic>
      <p:sp>
        <p:nvSpPr>
          <p:cNvPr id="2" name="TextBox 1"/>
          <p:cNvSpPr txBox="1"/>
          <p:nvPr/>
        </p:nvSpPr>
        <p:spPr>
          <a:xfrm>
            <a:off x="1752600" y="569335"/>
            <a:ext cx="5595827" cy="707886"/>
          </a:xfrm>
          <a:prstGeom prst="rect">
            <a:avLst/>
          </a:prstGeom>
          <a:noFill/>
        </p:spPr>
        <p:txBody>
          <a:bodyPr wrap="none" rtlCol="0">
            <a:spAutoFit/>
          </a:bodyPr>
          <a:lstStyle/>
          <a:p>
            <a:r>
              <a:rPr lang="en-US" sz="4000" b="1" i="1" dirty="0">
                <a:solidFill>
                  <a:srgbClr val="000E2F"/>
                </a:solidFill>
                <a:latin typeface="Times New Roman" panose="02020603050405020304" pitchFamily="18" charset="0"/>
                <a:cs typeface="Times New Roman" panose="02020603050405020304" pitchFamily="18" charset="0"/>
              </a:rPr>
              <a:t>Texting and Social Media</a:t>
            </a:r>
          </a:p>
        </p:txBody>
      </p:sp>
    </p:spTree>
    <p:extLst>
      <p:ext uri="{BB962C8B-B14F-4D97-AF65-F5344CB8AC3E}">
        <p14:creationId xmlns:p14="http://schemas.microsoft.com/office/powerpoint/2010/main" val="3527591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1" y="1143000"/>
            <a:ext cx="7696200" cy="4754563"/>
          </a:xfrm>
        </p:spPr>
        <p:txBody>
          <a:bodyPr>
            <a:noAutofit/>
          </a:bodyPr>
          <a:lstStyle/>
          <a:p>
            <a:pPr marL="0" indent="0">
              <a:buNone/>
            </a:pPr>
            <a:r>
              <a:rPr lang="en-US" sz="2500" b="1" dirty="0">
                <a:solidFill>
                  <a:srgbClr val="7C8E31"/>
                </a:solidFill>
              </a:rPr>
              <a:t>F</a:t>
            </a:r>
            <a:r>
              <a:rPr lang="en-US" sz="2500" b="1" dirty="0" smtClean="0">
                <a:solidFill>
                  <a:srgbClr val="7C8E31"/>
                </a:solidFill>
              </a:rPr>
              <a:t>or texting, use one of the following UConn Health approved secure application</a:t>
            </a:r>
            <a:r>
              <a:rPr lang="en-US" sz="2500" b="1" dirty="0">
                <a:solidFill>
                  <a:srgbClr val="7C8E31"/>
                </a:solidFill>
              </a:rPr>
              <a:t>s</a:t>
            </a:r>
            <a:r>
              <a:rPr lang="en-US" sz="2500" b="1" dirty="0" smtClean="0">
                <a:solidFill>
                  <a:srgbClr val="7C8E31"/>
                </a:solidFill>
              </a:rPr>
              <a:t>:</a:t>
            </a:r>
          </a:p>
          <a:p>
            <a:r>
              <a:rPr lang="en-US" sz="2500" b="1" dirty="0" smtClean="0">
                <a:solidFill>
                  <a:srgbClr val="7C8E31"/>
                </a:solidFill>
              </a:rPr>
              <a:t>Voalte Personal Communicator</a:t>
            </a:r>
          </a:p>
          <a:p>
            <a:r>
              <a:rPr lang="en-US" sz="2500" b="1" dirty="0" smtClean="0">
                <a:solidFill>
                  <a:srgbClr val="7C8E31"/>
                </a:solidFill>
              </a:rPr>
              <a:t>TigerText application</a:t>
            </a:r>
          </a:p>
          <a:p>
            <a:pPr marL="0" indent="0">
              <a:buNone/>
            </a:pPr>
            <a:r>
              <a:rPr lang="en-US" sz="2500" b="1" dirty="0" smtClean="0">
                <a:solidFill>
                  <a:srgbClr val="7C8E31"/>
                </a:solidFill>
              </a:rPr>
              <a:t>For instant messaging, use Skype for Business.</a:t>
            </a:r>
          </a:p>
          <a:p>
            <a:pPr marL="0" indent="0">
              <a:buNone/>
            </a:pPr>
            <a:r>
              <a:rPr lang="en-US" sz="2500" b="1" dirty="0" smtClean="0">
                <a:solidFill>
                  <a:srgbClr val="7C8E31"/>
                </a:solidFill>
              </a:rPr>
              <a:t>Report any texts sent without appropriate software immediately </a:t>
            </a:r>
            <a:r>
              <a:rPr lang="en-US" sz="2500" b="1" dirty="0">
                <a:solidFill>
                  <a:srgbClr val="7C8E31"/>
                </a:solidFill>
              </a:rPr>
              <a:t>to your program director and the IT Security </a:t>
            </a:r>
            <a:r>
              <a:rPr lang="en-US" sz="2500" b="1" dirty="0" smtClean="0">
                <a:solidFill>
                  <a:srgbClr val="7C8E31"/>
                </a:solidFill>
              </a:rPr>
              <a:t>Office.</a:t>
            </a:r>
          </a:p>
          <a:p>
            <a:pPr marL="0" indent="0">
              <a:buNone/>
            </a:pPr>
            <a:r>
              <a:rPr lang="en-US" sz="2500" b="1" dirty="0" smtClean="0">
                <a:solidFill>
                  <a:srgbClr val="7C8E31"/>
                </a:solidFill>
              </a:rPr>
              <a:t>Information </a:t>
            </a:r>
            <a:r>
              <a:rPr lang="en-US" sz="2500" b="1" dirty="0">
                <a:solidFill>
                  <a:srgbClr val="7C8E31"/>
                </a:solidFill>
              </a:rPr>
              <a:t>related to your UConn Health work should </a:t>
            </a:r>
            <a:r>
              <a:rPr lang="en-US" sz="2500" b="1" dirty="0" smtClean="0">
                <a:solidFill>
                  <a:srgbClr val="7C8E31"/>
                </a:solidFill>
              </a:rPr>
              <a:t>not be </a:t>
            </a:r>
            <a:r>
              <a:rPr lang="en-US" sz="2500" b="1" dirty="0">
                <a:solidFill>
                  <a:srgbClr val="7C8E31"/>
                </a:solidFill>
              </a:rPr>
              <a:t>shared on social </a:t>
            </a:r>
            <a:r>
              <a:rPr lang="en-US" sz="2500" b="1" dirty="0" smtClean="0">
                <a:solidFill>
                  <a:srgbClr val="7C8E31"/>
                </a:solidFill>
              </a:rPr>
              <a:t>media. Someone may be able to identify a patient even when minimal identifying </a:t>
            </a:r>
            <a:r>
              <a:rPr lang="en-US" sz="2500" b="1" dirty="0">
                <a:solidFill>
                  <a:srgbClr val="7C8E31"/>
                </a:solidFill>
              </a:rPr>
              <a:t>information is posted.</a:t>
            </a:r>
          </a:p>
          <a:p>
            <a:pPr marL="0" indent="0">
              <a:buNone/>
            </a:pPr>
            <a:endParaRPr lang="en-US" sz="2500" b="1" dirty="0">
              <a:solidFill>
                <a:srgbClr val="7C8E31"/>
              </a:solidFill>
            </a:endParaRPr>
          </a:p>
        </p:txBody>
      </p:sp>
    </p:spTree>
    <p:extLst>
      <p:ext uri="{BB962C8B-B14F-4D97-AF65-F5344CB8AC3E}">
        <p14:creationId xmlns:p14="http://schemas.microsoft.com/office/powerpoint/2010/main" val="1484759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371600"/>
            <a:ext cx="7543800" cy="5029200"/>
          </a:xfrm>
          <a:prstGeom prst="rect">
            <a:avLst/>
          </a:prstGeom>
        </p:spPr>
      </p:pic>
      <p:sp>
        <p:nvSpPr>
          <p:cNvPr id="2" name="TextBox 1"/>
          <p:cNvSpPr txBox="1"/>
          <p:nvPr/>
        </p:nvSpPr>
        <p:spPr>
          <a:xfrm>
            <a:off x="2895600" y="595968"/>
            <a:ext cx="3305713" cy="707886"/>
          </a:xfrm>
          <a:prstGeom prst="rect">
            <a:avLst/>
          </a:prstGeom>
          <a:noFill/>
        </p:spPr>
        <p:txBody>
          <a:bodyPr wrap="none" rtlCol="0">
            <a:spAutoFit/>
          </a:bodyPr>
          <a:lstStyle/>
          <a:p>
            <a:r>
              <a:rPr lang="en-US" sz="4000" b="1" i="1" dirty="0" smtClean="0">
                <a:solidFill>
                  <a:srgbClr val="000E2F"/>
                </a:solidFill>
                <a:latin typeface="Times New Roman" panose="02020603050405020304" pitchFamily="18" charset="0"/>
                <a:cs typeface="Times New Roman" panose="02020603050405020304" pitchFamily="18" charset="0"/>
              </a:rPr>
              <a:t>Cyber Security</a:t>
            </a:r>
            <a:endParaRPr lang="en-US" sz="4000" b="1" i="1" dirty="0">
              <a:solidFill>
                <a:srgbClr val="000E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345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457200"/>
            <a:ext cx="7960658" cy="838200"/>
          </a:xfrm>
        </p:spPr>
        <p:txBody>
          <a:bodyPr>
            <a:normAutofit/>
          </a:bodyPr>
          <a:lstStyle/>
          <a:p>
            <a:r>
              <a:rPr lang="en-US" dirty="0" smtClean="0">
                <a:solidFill>
                  <a:srgbClr val="000E2F"/>
                </a:solidFill>
              </a:rPr>
              <a:t>Social Engineering</a:t>
            </a:r>
            <a:endParaRPr lang="en-US" dirty="0"/>
          </a:p>
        </p:txBody>
      </p:sp>
      <p:sp>
        <p:nvSpPr>
          <p:cNvPr id="3" name="Content Placeholder 2"/>
          <p:cNvSpPr>
            <a:spLocks noGrp="1"/>
          </p:cNvSpPr>
          <p:nvPr>
            <p:ph idx="1"/>
          </p:nvPr>
        </p:nvSpPr>
        <p:spPr>
          <a:xfrm>
            <a:off x="591671" y="1143000"/>
            <a:ext cx="8323729" cy="5562600"/>
          </a:xfrm>
        </p:spPr>
        <p:txBody>
          <a:bodyPr>
            <a:normAutofit fontScale="92500" lnSpcReduction="10000"/>
          </a:bodyPr>
          <a:lstStyle/>
          <a:p>
            <a:pPr marL="0" indent="0">
              <a:buNone/>
            </a:pPr>
            <a:r>
              <a:rPr lang="en-US" sz="2600" b="1" dirty="0" smtClean="0">
                <a:solidFill>
                  <a:srgbClr val="7C8E31"/>
                </a:solidFill>
              </a:rPr>
              <a:t>Social engineering describes a range of malicious activity designed to trick individuals into giving away personal information and/or installing harmful software onto their electronic devices or network.</a:t>
            </a:r>
          </a:p>
          <a:p>
            <a:pPr marL="0" indent="0">
              <a:buNone/>
            </a:pPr>
            <a:r>
              <a:rPr lang="en-US" sz="2600" b="1" dirty="0" smtClean="0">
                <a:solidFill>
                  <a:srgbClr val="7C8E31"/>
                </a:solidFill>
              </a:rPr>
              <a:t>Common scams:</a:t>
            </a:r>
          </a:p>
          <a:p>
            <a:pPr marL="0" indent="0">
              <a:buNone/>
            </a:pPr>
            <a:r>
              <a:rPr lang="en-US" sz="2600" b="1" dirty="0">
                <a:solidFill>
                  <a:srgbClr val="000E2F"/>
                </a:solidFill>
              </a:rPr>
              <a:t>Phishing:</a:t>
            </a:r>
            <a:r>
              <a:rPr lang="en-US" sz="2600" b="1" dirty="0">
                <a:solidFill>
                  <a:srgbClr val="7C8E31"/>
                </a:solidFill>
              </a:rPr>
              <a:t> email that invites users to click on links leading to malicious websites in order to steal IDs and passwords.</a:t>
            </a:r>
          </a:p>
          <a:p>
            <a:pPr marL="0" indent="0">
              <a:buNone/>
            </a:pPr>
            <a:r>
              <a:rPr lang="en-US" sz="2600" b="1" dirty="0">
                <a:solidFill>
                  <a:srgbClr val="000E2F"/>
                </a:solidFill>
              </a:rPr>
              <a:t>SMiShing </a:t>
            </a:r>
            <a:r>
              <a:rPr lang="en-US" sz="2600" b="1" dirty="0">
                <a:solidFill>
                  <a:srgbClr val="7C8E31"/>
                </a:solidFill>
              </a:rPr>
              <a:t>(SMS Phishing</a:t>
            </a:r>
            <a:r>
              <a:rPr lang="en-US" sz="2600" b="1" dirty="0" smtClean="0">
                <a:solidFill>
                  <a:srgbClr val="7C8E31"/>
                </a:solidFill>
              </a:rPr>
              <a:t>): uses </a:t>
            </a:r>
            <a:r>
              <a:rPr lang="en-US" sz="2600" b="1" dirty="0">
                <a:solidFill>
                  <a:srgbClr val="7C8E31"/>
                </a:solidFill>
              </a:rPr>
              <a:t>SMS services to send bogus texts.</a:t>
            </a:r>
          </a:p>
          <a:p>
            <a:pPr marL="0" indent="0">
              <a:buNone/>
            </a:pPr>
            <a:r>
              <a:rPr lang="en-US" sz="2600" b="1" dirty="0">
                <a:solidFill>
                  <a:srgbClr val="000E2F"/>
                </a:solidFill>
              </a:rPr>
              <a:t>Social Media </a:t>
            </a:r>
            <a:r>
              <a:rPr lang="en-US" sz="2600" b="1" dirty="0" smtClean="0">
                <a:solidFill>
                  <a:srgbClr val="000E2F"/>
                </a:solidFill>
              </a:rPr>
              <a:t>Phishing: </a:t>
            </a:r>
            <a:r>
              <a:rPr lang="en-US" sz="2600" b="1" dirty="0" smtClean="0">
                <a:solidFill>
                  <a:srgbClr val="7C8E31"/>
                </a:solidFill>
              </a:rPr>
              <a:t>phishing on social media sites like Facebook and LinkedIn. </a:t>
            </a:r>
            <a:endParaRPr lang="en-US" sz="2600" b="1" dirty="0">
              <a:solidFill>
                <a:srgbClr val="7C8E31"/>
              </a:solidFill>
            </a:endParaRPr>
          </a:p>
          <a:p>
            <a:pPr marL="0" indent="0">
              <a:buNone/>
            </a:pPr>
            <a:r>
              <a:rPr lang="en-US" sz="2600" b="1" dirty="0">
                <a:solidFill>
                  <a:srgbClr val="000E2F"/>
                </a:solidFill>
              </a:rPr>
              <a:t>Vishing</a:t>
            </a:r>
            <a:r>
              <a:rPr lang="en-US" sz="2600" b="1" dirty="0">
                <a:solidFill>
                  <a:srgbClr val="7C8E31"/>
                </a:solidFill>
              </a:rPr>
              <a:t> (Voice Phishing): traditional phone scams.</a:t>
            </a:r>
          </a:p>
          <a:p>
            <a:pPr marL="0" indent="0">
              <a:buNone/>
            </a:pPr>
            <a:r>
              <a:rPr lang="en-US" sz="2600" b="1" dirty="0">
                <a:solidFill>
                  <a:srgbClr val="000E2F"/>
                </a:solidFill>
              </a:rPr>
              <a:t>USB drop:</a:t>
            </a:r>
            <a:r>
              <a:rPr lang="en-US" sz="2600" b="1" dirty="0">
                <a:solidFill>
                  <a:srgbClr val="7C8E31"/>
                </a:solidFill>
              </a:rPr>
              <a:t> malware-infected USB thumb drives left on the ground waiting to be picked up and used by unsuspecting passers-by.</a:t>
            </a:r>
          </a:p>
          <a:p>
            <a:pPr marL="0" indent="0">
              <a:buNone/>
            </a:pPr>
            <a:endParaRPr lang="en-US" sz="2400" b="1" dirty="0" smtClean="0">
              <a:solidFill>
                <a:srgbClr val="7C8E31"/>
              </a:solidFill>
            </a:endParaRPr>
          </a:p>
          <a:p>
            <a:pPr marL="0" indent="0">
              <a:buNone/>
            </a:pPr>
            <a:endParaRPr lang="en-US" sz="1400" b="1" dirty="0">
              <a:solidFill>
                <a:srgbClr val="7C8E31"/>
              </a:solidFill>
            </a:endParaRPr>
          </a:p>
          <a:p>
            <a:pPr marL="0" indent="0">
              <a:buNone/>
            </a:pPr>
            <a:endParaRPr lang="en-US" sz="1400" b="1" dirty="0">
              <a:solidFill>
                <a:srgbClr val="7C8E31"/>
              </a:solidFill>
            </a:endParaRPr>
          </a:p>
          <a:p>
            <a:pPr marL="0" indent="0">
              <a:buNone/>
            </a:pPr>
            <a:endParaRPr lang="en-US" dirty="0"/>
          </a:p>
        </p:txBody>
      </p:sp>
    </p:spTree>
    <p:extLst>
      <p:ext uri="{BB962C8B-B14F-4D97-AF65-F5344CB8AC3E}">
        <p14:creationId xmlns:p14="http://schemas.microsoft.com/office/powerpoint/2010/main" val="2861530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How to spot a phishing expedition</a:t>
            </a:r>
            <a:endParaRPr lang="en-US" dirty="0"/>
          </a:p>
        </p:txBody>
      </p:sp>
      <p:sp>
        <p:nvSpPr>
          <p:cNvPr id="3" name="Content Placeholder 2"/>
          <p:cNvSpPr>
            <a:spLocks noGrp="1"/>
          </p:cNvSpPr>
          <p:nvPr>
            <p:ph idx="1"/>
          </p:nvPr>
        </p:nvSpPr>
        <p:spPr/>
        <p:txBody>
          <a:bodyPr>
            <a:normAutofit/>
          </a:bodyPr>
          <a:lstStyle/>
          <a:p>
            <a:pPr marL="0" indent="0">
              <a:buNone/>
            </a:pPr>
            <a:r>
              <a:rPr lang="en-US" sz="2500" b="1" dirty="0" smtClean="0">
                <a:solidFill>
                  <a:srgbClr val="7C8E31"/>
                </a:solidFill>
              </a:rPr>
              <a:t>The </a:t>
            </a:r>
            <a:r>
              <a:rPr lang="en-US" sz="2500" b="1" dirty="0">
                <a:solidFill>
                  <a:srgbClr val="7C8E31"/>
                </a:solidFill>
              </a:rPr>
              <a:t>request is urgent and asks for some type of credentials.</a:t>
            </a:r>
          </a:p>
          <a:p>
            <a:pPr marL="0" indent="0">
              <a:buNone/>
            </a:pPr>
            <a:r>
              <a:rPr lang="en-US" sz="2500" b="1" dirty="0">
                <a:solidFill>
                  <a:srgbClr val="7C8E31"/>
                </a:solidFill>
              </a:rPr>
              <a:t>There are penalties for not complying with the request.</a:t>
            </a:r>
          </a:p>
          <a:p>
            <a:pPr marL="0" indent="0">
              <a:buNone/>
            </a:pPr>
            <a:r>
              <a:rPr lang="en-US" sz="2500" b="1" dirty="0">
                <a:solidFill>
                  <a:srgbClr val="7C8E31"/>
                </a:solidFill>
              </a:rPr>
              <a:t>S</a:t>
            </a:r>
            <a:r>
              <a:rPr lang="en-US" sz="2500" b="1" dirty="0" smtClean="0">
                <a:solidFill>
                  <a:srgbClr val="7C8E31"/>
                </a:solidFill>
              </a:rPr>
              <a:t>pelling errors in the message.</a:t>
            </a:r>
            <a:endParaRPr lang="en-US" sz="2500" b="1" dirty="0">
              <a:solidFill>
                <a:srgbClr val="7C8E31"/>
              </a:solidFill>
            </a:endParaRPr>
          </a:p>
          <a:p>
            <a:pPr marL="0" indent="0">
              <a:buNone/>
            </a:pPr>
            <a:r>
              <a:rPr lang="en-US" sz="2500" b="1" dirty="0">
                <a:solidFill>
                  <a:srgbClr val="7C8E31"/>
                </a:solidFill>
              </a:rPr>
              <a:t>The email and signature are generic, such as “Thank you—The Helpdesk” and are missing logos, accurate phone numbers, names and titles</a:t>
            </a:r>
            <a:r>
              <a:rPr lang="en-US" sz="2500" b="1" dirty="0" smtClean="0">
                <a:solidFill>
                  <a:srgbClr val="7C8E31"/>
                </a:solidFill>
              </a:rPr>
              <a:t>.</a:t>
            </a:r>
            <a:endParaRPr lang="en-US" sz="2500" b="1" dirty="0">
              <a:solidFill>
                <a:srgbClr val="7C8E31"/>
              </a:solidFill>
            </a:endParaRPr>
          </a:p>
          <a:p>
            <a:pPr marL="0" indent="0">
              <a:buNone/>
            </a:pPr>
            <a:r>
              <a:rPr lang="en-US" sz="2500" b="1" dirty="0">
                <a:solidFill>
                  <a:srgbClr val="7C8E31"/>
                </a:solidFill>
              </a:rPr>
              <a:t>The URL web address doesn’t make sense and is unrelated to the supposed requesting party.</a:t>
            </a:r>
          </a:p>
          <a:p>
            <a:pPr marL="0" indent="0">
              <a:buNone/>
            </a:pPr>
            <a:endParaRPr lang="en-US" dirty="0"/>
          </a:p>
        </p:txBody>
      </p:sp>
    </p:spTree>
    <p:extLst>
      <p:ext uri="{BB962C8B-B14F-4D97-AF65-F5344CB8AC3E}">
        <p14:creationId xmlns:p14="http://schemas.microsoft.com/office/powerpoint/2010/main" val="3178877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Ransomware</a:t>
            </a:r>
            <a:endParaRPr lang="en-US" dirty="0"/>
          </a:p>
        </p:txBody>
      </p:sp>
      <p:sp>
        <p:nvSpPr>
          <p:cNvPr id="3" name="Content Placeholder 2"/>
          <p:cNvSpPr>
            <a:spLocks noGrp="1"/>
          </p:cNvSpPr>
          <p:nvPr>
            <p:ph idx="1"/>
          </p:nvPr>
        </p:nvSpPr>
        <p:spPr>
          <a:xfrm>
            <a:off x="609600" y="1600200"/>
            <a:ext cx="7933764" cy="4373563"/>
          </a:xfrm>
        </p:spPr>
        <p:txBody>
          <a:bodyPr>
            <a:normAutofit fontScale="92500" lnSpcReduction="10000"/>
          </a:bodyPr>
          <a:lstStyle/>
          <a:p>
            <a:pPr marL="0" indent="0">
              <a:buNone/>
            </a:pPr>
            <a:r>
              <a:rPr lang="en-US" sz="2700" b="1" dirty="0" smtClean="0">
                <a:solidFill>
                  <a:srgbClr val="7C8E31"/>
                </a:solidFill>
              </a:rPr>
              <a:t>Ransomware, usually loaded by clicking on email links or attachments,  </a:t>
            </a:r>
            <a:r>
              <a:rPr lang="en-US" sz="2700" b="1" dirty="0">
                <a:solidFill>
                  <a:srgbClr val="7C8E31"/>
                </a:solidFill>
              </a:rPr>
              <a:t>is malicious software designed to block access to a computer system until a sum of money (ransom) is paid</a:t>
            </a:r>
            <a:r>
              <a:rPr lang="en-US" sz="2700" b="1" dirty="0" smtClean="0">
                <a:solidFill>
                  <a:srgbClr val="7C8E31"/>
                </a:solidFill>
              </a:rPr>
              <a:t>.</a:t>
            </a:r>
          </a:p>
          <a:p>
            <a:pPr marL="0" indent="0">
              <a:buNone/>
            </a:pPr>
            <a:endParaRPr lang="en-US" sz="2700" b="1" dirty="0">
              <a:solidFill>
                <a:srgbClr val="7C8E31"/>
              </a:solidFill>
            </a:endParaRPr>
          </a:p>
          <a:p>
            <a:pPr marL="0" indent="0">
              <a:buNone/>
            </a:pPr>
            <a:r>
              <a:rPr lang="en-US" sz="2700" b="1" dirty="0">
                <a:solidFill>
                  <a:srgbClr val="7C8E31"/>
                </a:solidFill>
              </a:rPr>
              <a:t>Healthcare has </a:t>
            </a:r>
            <a:r>
              <a:rPr lang="en-US" sz="2700" b="1" dirty="0" smtClean="0">
                <a:solidFill>
                  <a:srgbClr val="7C8E31"/>
                </a:solidFill>
              </a:rPr>
              <a:t>been </a:t>
            </a:r>
            <a:r>
              <a:rPr lang="en-US" sz="2700" b="1" dirty="0">
                <a:solidFill>
                  <a:srgbClr val="7C8E31"/>
                </a:solidFill>
              </a:rPr>
              <a:t>targeted by attackers and is especially vulnerable as ransomware can block access to electronic patient records</a:t>
            </a:r>
            <a:r>
              <a:rPr lang="en-US" sz="2700" b="1" dirty="0" smtClean="0">
                <a:solidFill>
                  <a:srgbClr val="7C8E31"/>
                </a:solidFill>
              </a:rPr>
              <a:t>.</a:t>
            </a:r>
          </a:p>
          <a:p>
            <a:pPr marL="0" indent="0">
              <a:buNone/>
            </a:pPr>
            <a:r>
              <a:rPr lang="en-US" sz="2700" b="1" dirty="0" smtClean="0">
                <a:solidFill>
                  <a:srgbClr val="7C8E31"/>
                </a:solidFill>
              </a:rPr>
              <a:t> </a:t>
            </a:r>
            <a:endParaRPr lang="en-US" sz="2700" b="1" dirty="0">
              <a:solidFill>
                <a:srgbClr val="7C8E31"/>
              </a:solidFill>
            </a:endParaRPr>
          </a:p>
          <a:p>
            <a:pPr marL="0" indent="0">
              <a:buNone/>
            </a:pPr>
            <a:r>
              <a:rPr lang="en-US" sz="2700" b="1" dirty="0">
                <a:solidFill>
                  <a:srgbClr val="7C8E31"/>
                </a:solidFill>
              </a:rPr>
              <a:t>Patient care services may be </a:t>
            </a:r>
            <a:r>
              <a:rPr lang="en-US" sz="2700" b="1" dirty="0" smtClean="0">
                <a:solidFill>
                  <a:srgbClr val="7C8E31"/>
                </a:solidFill>
              </a:rPr>
              <a:t>disrupted and the </a:t>
            </a:r>
            <a:r>
              <a:rPr lang="en-US" sz="2700" b="1" dirty="0">
                <a:solidFill>
                  <a:srgbClr val="7C8E31"/>
                </a:solidFill>
              </a:rPr>
              <a:t>confidentiality of patient information is </a:t>
            </a:r>
            <a:r>
              <a:rPr lang="en-US" sz="2700" b="1" dirty="0" smtClean="0">
                <a:solidFill>
                  <a:srgbClr val="7C8E31"/>
                </a:solidFill>
              </a:rPr>
              <a:t>jeopardized.</a:t>
            </a:r>
          </a:p>
          <a:p>
            <a:pPr marL="0" indent="0">
              <a:buNone/>
            </a:pPr>
            <a:endParaRPr lang="en-US" sz="2700" b="1" dirty="0">
              <a:solidFill>
                <a:srgbClr val="7C8E31"/>
              </a:solidFill>
            </a:endParaRPr>
          </a:p>
          <a:p>
            <a:endParaRPr lang="en-US" b="1" dirty="0"/>
          </a:p>
        </p:txBody>
      </p:sp>
    </p:spTree>
    <p:extLst>
      <p:ext uri="{BB962C8B-B14F-4D97-AF65-F5344CB8AC3E}">
        <p14:creationId xmlns:p14="http://schemas.microsoft.com/office/powerpoint/2010/main" val="134824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sz="2500" b="1" dirty="0">
                <a:solidFill>
                  <a:srgbClr val="7C8E31"/>
                </a:solidFill>
              </a:rPr>
              <a:t>Ethics is about “doing the right thing</a:t>
            </a:r>
            <a:r>
              <a:rPr lang="en-US" sz="2500" b="1" dirty="0" smtClean="0">
                <a:solidFill>
                  <a:srgbClr val="7C8E31"/>
                </a:solidFill>
              </a:rPr>
              <a:t>” </a:t>
            </a:r>
            <a:r>
              <a:rPr lang="en-US" sz="2500" b="1" dirty="0">
                <a:solidFill>
                  <a:srgbClr val="7C8E31"/>
                </a:solidFill>
              </a:rPr>
              <a:t>regardless of what the law </a:t>
            </a:r>
            <a:r>
              <a:rPr lang="en-US" sz="2500" b="1" dirty="0" smtClean="0">
                <a:solidFill>
                  <a:srgbClr val="7C8E31"/>
                </a:solidFill>
              </a:rPr>
              <a:t>says</a:t>
            </a:r>
            <a:r>
              <a:rPr lang="en-US" sz="2500" b="1" dirty="0">
                <a:solidFill>
                  <a:srgbClr val="7C8E31"/>
                </a:solidFill>
              </a:rPr>
              <a:t> </a:t>
            </a:r>
            <a:r>
              <a:rPr lang="en-US" sz="2500" b="1" dirty="0" smtClean="0">
                <a:solidFill>
                  <a:srgbClr val="7C8E31"/>
                </a:solidFill>
              </a:rPr>
              <a:t>and reflects the University’s core values:</a:t>
            </a:r>
          </a:p>
          <a:p>
            <a:pPr marL="0" indent="0">
              <a:buNone/>
            </a:pPr>
            <a:endParaRPr lang="en-US" sz="1000" b="1" dirty="0" smtClean="0">
              <a:solidFill>
                <a:srgbClr val="7C8E31"/>
              </a:solidFill>
            </a:endParaRPr>
          </a:p>
          <a:p>
            <a:pPr lvl="1">
              <a:buFont typeface="Arial" panose="020B0604020202020204" pitchFamily="34" charset="0"/>
              <a:buChar char="•"/>
            </a:pPr>
            <a:r>
              <a:rPr lang="en-US" sz="2500" b="1" dirty="0" smtClean="0">
                <a:solidFill>
                  <a:srgbClr val="7C8E31"/>
                </a:solidFill>
              </a:rPr>
              <a:t>Knowledge</a:t>
            </a:r>
          </a:p>
          <a:p>
            <a:pPr lvl="1">
              <a:buFont typeface="Arial" panose="020B0604020202020204" pitchFamily="34" charset="0"/>
              <a:buChar char="•"/>
            </a:pPr>
            <a:r>
              <a:rPr lang="en-US" sz="2500" b="1" dirty="0" smtClean="0">
                <a:solidFill>
                  <a:srgbClr val="7C8E31"/>
                </a:solidFill>
              </a:rPr>
              <a:t>Honesty</a:t>
            </a:r>
          </a:p>
          <a:p>
            <a:pPr lvl="1">
              <a:buFont typeface="Arial" panose="020B0604020202020204" pitchFamily="34" charset="0"/>
              <a:buChar char="•"/>
            </a:pPr>
            <a:r>
              <a:rPr lang="en-US" sz="2500" b="1" dirty="0" smtClean="0">
                <a:solidFill>
                  <a:srgbClr val="7C8E31"/>
                </a:solidFill>
              </a:rPr>
              <a:t>Integrity</a:t>
            </a:r>
          </a:p>
          <a:p>
            <a:pPr lvl="1">
              <a:buFont typeface="Arial" panose="020B0604020202020204" pitchFamily="34" charset="0"/>
              <a:buChar char="•"/>
            </a:pPr>
            <a:r>
              <a:rPr lang="en-US" sz="2500" b="1" dirty="0" smtClean="0">
                <a:solidFill>
                  <a:srgbClr val="7C8E31"/>
                </a:solidFill>
              </a:rPr>
              <a:t>Respect </a:t>
            </a:r>
          </a:p>
          <a:p>
            <a:pPr lvl="1">
              <a:buFont typeface="Arial" panose="020B0604020202020204" pitchFamily="34" charset="0"/>
              <a:buChar char="•"/>
            </a:pPr>
            <a:r>
              <a:rPr lang="en-US" sz="2500" b="1" dirty="0" smtClean="0">
                <a:solidFill>
                  <a:srgbClr val="7C8E31"/>
                </a:solidFill>
              </a:rPr>
              <a:t>Professionalism</a:t>
            </a:r>
          </a:p>
          <a:p>
            <a:pPr lvl="1">
              <a:buFont typeface="Arial" panose="020B0604020202020204" pitchFamily="34" charset="0"/>
              <a:buChar char="•"/>
            </a:pPr>
            <a:endParaRPr lang="en-US" sz="1000" b="1" dirty="0" smtClean="0">
              <a:solidFill>
                <a:srgbClr val="7C8E31"/>
              </a:solidFill>
            </a:endParaRPr>
          </a:p>
          <a:p>
            <a:pPr marL="0" indent="0">
              <a:buNone/>
            </a:pPr>
            <a:r>
              <a:rPr lang="en-US" sz="2500" b="1" dirty="0" smtClean="0">
                <a:solidFill>
                  <a:srgbClr val="7C8E31"/>
                </a:solidFill>
              </a:rPr>
              <a:t>A culture of ethics facilitates compliance. </a:t>
            </a:r>
          </a:p>
          <a:p>
            <a:endParaRPr lang="en-US" sz="2900" dirty="0">
              <a:solidFill>
                <a:srgbClr val="7C8E31"/>
              </a:solidFill>
            </a:endParaRPr>
          </a:p>
          <a:p>
            <a:endParaRPr lang="en-US" b="1" dirty="0">
              <a:solidFill>
                <a:srgbClr val="7C8E31"/>
              </a:solidFill>
            </a:endParaRPr>
          </a:p>
          <a:p>
            <a:endParaRPr lang="en-US" dirty="0"/>
          </a:p>
        </p:txBody>
      </p:sp>
      <p:sp>
        <p:nvSpPr>
          <p:cNvPr id="4" name="Title 1"/>
          <p:cNvSpPr>
            <a:spLocks noGrp="1"/>
          </p:cNvSpPr>
          <p:nvPr>
            <p:ph type="title"/>
          </p:nvPr>
        </p:nvSpPr>
        <p:spPr/>
        <p:txBody>
          <a:bodyPr/>
          <a:lstStyle/>
          <a:p>
            <a:r>
              <a:rPr lang="en-US" dirty="0" smtClean="0">
                <a:solidFill>
                  <a:srgbClr val="000E2F"/>
                </a:solidFill>
              </a:rPr>
              <a:t>Ethics</a:t>
            </a:r>
            <a:endParaRPr lang="en-US" dirty="0">
              <a:solidFill>
                <a:srgbClr val="000E2F"/>
              </a:solidFill>
            </a:endParaRPr>
          </a:p>
        </p:txBody>
      </p:sp>
    </p:spTree>
    <p:extLst>
      <p:ext uri="{BB962C8B-B14F-4D97-AF65-F5344CB8AC3E}">
        <p14:creationId xmlns:p14="http://schemas.microsoft.com/office/powerpoint/2010/main" val="2127469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42" y="762000"/>
            <a:ext cx="7960658" cy="838200"/>
          </a:xfrm>
        </p:spPr>
        <p:txBody>
          <a:bodyPr>
            <a:normAutofit/>
          </a:bodyPr>
          <a:lstStyle/>
          <a:p>
            <a:r>
              <a:rPr lang="en-US" dirty="0" smtClean="0">
                <a:solidFill>
                  <a:srgbClr val="000E2F"/>
                </a:solidFill>
              </a:rPr>
              <a:t>Protect Yourself and UConn Health</a:t>
            </a:r>
            <a:endParaRPr lang="en-US" dirty="0">
              <a:solidFill>
                <a:srgbClr val="000E2F"/>
              </a:solidFill>
            </a:endParaRPr>
          </a:p>
        </p:txBody>
      </p:sp>
      <p:sp>
        <p:nvSpPr>
          <p:cNvPr id="3" name="Content Placeholder 2"/>
          <p:cNvSpPr>
            <a:spLocks noGrp="1"/>
          </p:cNvSpPr>
          <p:nvPr>
            <p:ph idx="1"/>
          </p:nvPr>
        </p:nvSpPr>
        <p:spPr>
          <a:xfrm>
            <a:off x="685800" y="1524000"/>
            <a:ext cx="7620000" cy="4602163"/>
          </a:xfrm>
        </p:spPr>
        <p:txBody>
          <a:bodyPr>
            <a:normAutofit/>
          </a:bodyPr>
          <a:lstStyle/>
          <a:p>
            <a:pPr marL="0" indent="0">
              <a:buNone/>
            </a:pPr>
            <a:r>
              <a:rPr lang="en-US" sz="2400" b="1" dirty="0" smtClean="0">
                <a:solidFill>
                  <a:srgbClr val="7C8E31"/>
                </a:solidFill>
              </a:rPr>
              <a:t>Be wary of suspicious emails, texts or phone calls that request confirmation of your personal information, offer help or direct you to act immediately.</a:t>
            </a:r>
          </a:p>
          <a:p>
            <a:pPr marL="0" indent="0">
              <a:buNone/>
            </a:pPr>
            <a:r>
              <a:rPr lang="en-US" sz="2400" b="1" dirty="0" smtClean="0">
                <a:solidFill>
                  <a:srgbClr val="7C8E31"/>
                </a:solidFill>
              </a:rPr>
              <a:t>Stop and think before clicking on unsolicited links, attachments or downloads.</a:t>
            </a:r>
          </a:p>
          <a:p>
            <a:pPr marL="0" indent="0">
              <a:buNone/>
            </a:pPr>
            <a:r>
              <a:rPr lang="en-US" sz="2400" b="1" dirty="0" smtClean="0">
                <a:solidFill>
                  <a:srgbClr val="7C8E31"/>
                </a:solidFill>
              </a:rPr>
              <a:t>Ask questions before acting on any request.</a:t>
            </a:r>
          </a:p>
          <a:p>
            <a:pPr marL="0" indent="0">
              <a:buNone/>
            </a:pPr>
            <a:r>
              <a:rPr lang="en-US" sz="2400" b="1" dirty="0" smtClean="0">
                <a:solidFill>
                  <a:srgbClr val="7C8E31"/>
                </a:solidFill>
              </a:rPr>
              <a:t>Keep up to date with anti-virus and anti-spyware security.</a:t>
            </a:r>
          </a:p>
          <a:p>
            <a:pPr marL="0" indent="0">
              <a:buNone/>
            </a:pPr>
            <a:r>
              <a:rPr lang="en-US" sz="2400" b="1" dirty="0" smtClean="0">
                <a:solidFill>
                  <a:srgbClr val="7C8E31"/>
                </a:solidFill>
              </a:rPr>
              <a:t>Never use USB drives or CDs that are free or found if you don’t know the source of the device.</a:t>
            </a:r>
          </a:p>
          <a:p>
            <a:pPr marL="0" indent="0">
              <a:buNone/>
            </a:pPr>
            <a:endParaRPr lang="en-US" sz="1200" b="1" i="1" dirty="0" smtClean="0">
              <a:solidFill>
                <a:srgbClr val="7C8E31"/>
              </a:solidFill>
              <a:latin typeface="Times New Roman" panose="02020603050405020304" pitchFamily="18" charset="0"/>
              <a:cs typeface="Times New Roman" panose="02020603050405020304" pitchFamily="18" charset="0"/>
            </a:endParaRPr>
          </a:p>
          <a:p>
            <a:pPr marL="0" indent="0">
              <a:buNone/>
            </a:pPr>
            <a:r>
              <a:rPr lang="en-US" sz="2000" b="1" dirty="0" smtClean="0">
                <a:solidFill>
                  <a:srgbClr val="7C8E31"/>
                </a:solidFill>
                <a:latin typeface="Times New Roman" panose="02020603050405020304" pitchFamily="18" charset="0"/>
                <a:cs typeface="Times New Roman" panose="02020603050405020304" pitchFamily="18" charset="0"/>
              </a:rPr>
              <a:t>For more information: </a:t>
            </a:r>
            <a:r>
              <a:rPr lang="en-US" sz="2000" b="1" i="1" dirty="0" smtClean="0">
                <a:solidFill>
                  <a:schemeClr val="bg1"/>
                </a:solidFill>
                <a:latin typeface="Times New Roman" panose="02020603050405020304" pitchFamily="18" charset="0"/>
                <a:cs typeface="Times New Roman" panose="02020603050405020304" pitchFamily="18" charset="0"/>
                <a:hlinkClick r:id="rId2"/>
              </a:rPr>
              <a:t>Cyber </a:t>
            </a:r>
            <a:r>
              <a:rPr lang="en-US" sz="2000" b="1" i="1" dirty="0">
                <a:solidFill>
                  <a:schemeClr val="bg1"/>
                </a:solidFill>
                <a:latin typeface="Times New Roman" panose="02020603050405020304" pitchFamily="18" charset="0"/>
                <a:cs typeface="Times New Roman" panose="02020603050405020304" pitchFamily="18" charset="0"/>
                <a:hlinkClick r:id="rId2"/>
              </a:rPr>
              <a:t>Security Awareness </a:t>
            </a:r>
            <a:endParaRPr lang="en-US" sz="2000" b="1" i="1" dirty="0">
              <a:solidFill>
                <a:srgbClr val="7C8E31"/>
              </a:solidFill>
              <a:latin typeface="Times New Roman" panose="02020603050405020304" pitchFamily="18" charset="0"/>
              <a:cs typeface="Times New Roman" panose="02020603050405020304" pitchFamily="18" charset="0"/>
            </a:endParaRPr>
          </a:p>
          <a:p>
            <a:pPr marL="0" indent="0">
              <a:buNone/>
            </a:pPr>
            <a:endParaRPr lang="en-US" sz="2400" dirty="0" smtClean="0">
              <a:solidFill>
                <a:srgbClr val="7C8E31"/>
              </a:solidFill>
            </a:endParaRPr>
          </a:p>
          <a:p>
            <a:endParaRPr lang="en-US" dirty="0"/>
          </a:p>
        </p:txBody>
      </p:sp>
    </p:spTree>
    <p:extLst>
      <p:ext uri="{BB962C8B-B14F-4D97-AF65-F5344CB8AC3E}">
        <p14:creationId xmlns:p14="http://schemas.microsoft.com/office/powerpoint/2010/main" val="4199873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Identity Theft</a:t>
            </a:r>
            <a:endParaRPr lang="en-US" dirty="0"/>
          </a:p>
        </p:txBody>
      </p:sp>
      <p:sp>
        <p:nvSpPr>
          <p:cNvPr id="3" name="Content Placeholder 2"/>
          <p:cNvSpPr>
            <a:spLocks noGrp="1"/>
          </p:cNvSpPr>
          <p:nvPr>
            <p:ph idx="1"/>
          </p:nvPr>
        </p:nvSpPr>
        <p:spPr>
          <a:xfrm>
            <a:off x="605118" y="1447800"/>
            <a:ext cx="7933764" cy="5105400"/>
          </a:xfrm>
        </p:spPr>
        <p:txBody>
          <a:bodyPr>
            <a:normAutofit fontScale="92500" lnSpcReduction="10000"/>
          </a:bodyPr>
          <a:lstStyle/>
          <a:p>
            <a:pPr marL="0" indent="0">
              <a:buNone/>
            </a:pPr>
            <a:r>
              <a:rPr lang="en-US" sz="2700" b="1" dirty="0" smtClean="0">
                <a:solidFill>
                  <a:srgbClr val="7C8E31"/>
                </a:solidFill>
              </a:rPr>
              <a:t>There are certain </a:t>
            </a:r>
            <a:r>
              <a:rPr lang="en-US" sz="2700" b="1" dirty="0">
                <a:solidFill>
                  <a:srgbClr val="7C8E31"/>
                </a:solidFill>
              </a:rPr>
              <a:t>“red flags” that signal possible ID theft such as:</a:t>
            </a:r>
          </a:p>
          <a:p>
            <a:r>
              <a:rPr lang="en-US" sz="2700" b="1" dirty="0">
                <a:solidFill>
                  <a:srgbClr val="7C8E31"/>
                </a:solidFill>
              </a:rPr>
              <a:t>suspicious documents that appear to be forged or altered.</a:t>
            </a:r>
          </a:p>
          <a:p>
            <a:r>
              <a:rPr lang="en-US" sz="2700" b="1" dirty="0">
                <a:solidFill>
                  <a:srgbClr val="7C8E31"/>
                </a:solidFill>
              </a:rPr>
              <a:t>inconsistent </a:t>
            </a:r>
            <a:r>
              <a:rPr lang="en-US" sz="2700" b="1" dirty="0" smtClean="0">
                <a:solidFill>
                  <a:srgbClr val="7C8E31"/>
                </a:solidFill>
              </a:rPr>
              <a:t>personal </a:t>
            </a:r>
            <a:r>
              <a:rPr lang="en-US" sz="2700" b="1" dirty="0">
                <a:solidFill>
                  <a:srgbClr val="7C8E31"/>
                </a:solidFill>
              </a:rPr>
              <a:t>information such as address and phone number.</a:t>
            </a:r>
          </a:p>
          <a:p>
            <a:r>
              <a:rPr lang="en-US" sz="2700" b="1" dirty="0">
                <a:solidFill>
                  <a:srgbClr val="7C8E31"/>
                </a:solidFill>
              </a:rPr>
              <a:t>i</a:t>
            </a:r>
            <a:r>
              <a:rPr lang="en-US" sz="2700" b="1" dirty="0" smtClean="0">
                <a:solidFill>
                  <a:srgbClr val="7C8E31"/>
                </a:solidFill>
              </a:rPr>
              <a:t>ndividuals that are unable to provide </a:t>
            </a:r>
            <a:r>
              <a:rPr lang="en-US" sz="2700" b="1" dirty="0">
                <a:solidFill>
                  <a:srgbClr val="7C8E31"/>
                </a:solidFill>
              </a:rPr>
              <a:t>identity authentication such as answers to challenge questions.</a:t>
            </a:r>
          </a:p>
          <a:p>
            <a:pPr marL="0" indent="0">
              <a:buNone/>
            </a:pPr>
            <a:r>
              <a:rPr lang="en-US" sz="2700" b="1" dirty="0" smtClean="0">
                <a:solidFill>
                  <a:srgbClr val="7C8E31"/>
                </a:solidFill>
              </a:rPr>
              <a:t>Synthetic </a:t>
            </a:r>
            <a:r>
              <a:rPr lang="en-US" sz="2700" b="1" dirty="0">
                <a:solidFill>
                  <a:srgbClr val="7C8E31"/>
                </a:solidFill>
              </a:rPr>
              <a:t>identity theft often includes a combination of real and fake credentials that are used to create new, "synthetic“ identities. </a:t>
            </a:r>
          </a:p>
          <a:p>
            <a:pPr marL="0" indent="0">
              <a:buNone/>
            </a:pPr>
            <a:r>
              <a:rPr lang="en-US" sz="2700" b="1" i="1" dirty="0" smtClean="0">
                <a:solidFill>
                  <a:srgbClr val="7C8E31"/>
                </a:solidFill>
              </a:rPr>
              <a:t>Trust </a:t>
            </a:r>
            <a:r>
              <a:rPr lang="en-US" sz="2700" b="1" i="1" dirty="0">
                <a:solidFill>
                  <a:srgbClr val="7C8E31"/>
                </a:solidFill>
              </a:rPr>
              <a:t>your gut</a:t>
            </a:r>
            <a:r>
              <a:rPr lang="en-US" sz="2700" b="1" dirty="0">
                <a:solidFill>
                  <a:srgbClr val="7C8E31"/>
                </a:solidFill>
              </a:rPr>
              <a:t>. If something doesn’t seem right, </a:t>
            </a:r>
            <a:r>
              <a:rPr lang="en-US" sz="2700" b="1" dirty="0" smtClean="0">
                <a:solidFill>
                  <a:srgbClr val="7C8E31"/>
                </a:solidFill>
              </a:rPr>
              <a:t>contact </a:t>
            </a:r>
            <a:r>
              <a:rPr lang="en-US" sz="2700" b="1" dirty="0">
                <a:solidFill>
                  <a:srgbClr val="7C8E31"/>
                </a:solidFill>
              </a:rPr>
              <a:t>the </a:t>
            </a:r>
            <a:r>
              <a:rPr lang="en-US" sz="2700" b="1" dirty="0" smtClean="0">
                <a:solidFill>
                  <a:srgbClr val="7C8E31"/>
                </a:solidFill>
              </a:rPr>
              <a:t>Office of Healthcare and Regulatory Compliance. </a:t>
            </a:r>
            <a:endParaRPr lang="en-US" sz="2700" b="1" dirty="0">
              <a:solidFill>
                <a:srgbClr val="7C8E31"/>
              </a:solidFill>
            </a:endParaRPr>
          </a:p>
          <a:p>
            <a:pPr marL="0" indent="0">
              <a:buNone/>
            </a:pPr>
            <a:endParaRPr lang="en-US" dirty="0"/>
          </a:p>
        </p:txBody>
      </p:sp>
    </p:spTree>
    <p:extLst>
      <p:ext uri="{BB962C8B-B14F-4D97-AF65-F5344CB8AC3E}">
        <p14:creationId xmlns:p14="http://schemas.microsoft.com/office/powerpoint/2010/main" val="2772499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924800" cy="914400"/>
          </a:xfrm>
        </p:spPr>
        <p:txBody>
          <a:bodyPr>
            <a:noAutofit/>
          </a:bodyPr>
          <a:lstStyle/>
          <a:p>
            <a:r>
              <a:rPr lang="en-PH" sz="4400" dirty="0" smtClean="0">
                <a:solidFill>
                  <a:srgbClr val="7C8E31"/>
                </a:solidFill>
              </a:rPr>
              <a:t>Other Privacy and </a:t>
            </a:r>
            <a:br>
              <a:rPr lang="en-PH" sz="4400" dirty="0" smtClean="0">
                <a:solidFill>
                  <a:srgbClr val="7C8E31"/>
                </a:solidFill>
              </a:rPr>
            </a:br>
            <a:r>
              <a:rPr lang="en-PH" sz="4400" dirty="0" smtClean="0">
                <a:solidFill>
                  <a:srgbClr val="7C8E31"/>
                </a:solidFill>
              </a:rPr>
              <a:t>Security Considerations</a:t>
            </a:r>
            <a:endParaRPr lang="en-PH" sz="4400"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Tree>
    <p:extLst>
      <p:ext uri="{BB962C8B-B14F-4D97-AF65-F5344CB8AC3E}">
        <p14:creationId xmlns:p14="http://schemas.microsoft.com/office/powerpoint/2010/main" val="1543658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Research Data Privacy</a:t>
            </a:r>
            <a:endParaRPr lang="en-US" dirty="0"/>
          </a:p>
        </p:txBody>
      </p:sp>
      <p:sp>
        <p:nvSpPr>
          <p:cNvPr id="3" name="Content Placeholder 2"/>
          <p:cNvSpPr>
            <a:spLocks noGrp="1"/>
          </p:cNvSpPr>
          <p:nvPr>
            <p:ph idx="1"/>
          </p:nvPr>
        </p:nvSpPr>
        <p:spPr>
          <a:xfrm>
            <a:off x="609600" y="1371600"/>
            <a:ext cx="8077200" cy="5334000"/>
          </a:xfrm>
        </p:spPr>
        <p:txBody>
          <a:bodyPr>
            <a:normAutofit fontScale="47500" lnSpcReduction="20000"/>
          </a:bodyPr>
          <a:lstStyle/>
          <a:p>
            <a:pPr marL="0" indent="0">
              <a:buNone/>
            </a:pPr>
            <a:r>
              <a:rPr lang="en-US" sz="5300" b="1" dirty="0" smtClean="0">
                <a:solidFill>
                  <a:srgbClr val="7C8E31"/>
                </a:solidFill>
              </a:rPr>
              <a:t>PHI </a:t>
            </a:r>
            <a:r>
              <a:rPr lang="en-US" sz="5300" b="1" dirty="0">
                <a:solidFill>
                  <a:srgbClr val="7C8E31"/>
                </a:solidFill>
              </a:rPr>
              <a:t>in any form may be used or disclosed for research </a:t>
            </a:r>
            <a:r>
              <a:rPr lang="en-US" sz="5300" b="1" dirty="0" smtClean="0">
                <a:solidFill>
                  <a:srgbClr val="7C8E31"/>
                </a:solidFill>
              </a:rPr>
              <a:t>purposes. A </a:t>
            </a:r>
            <a:r>
              <a:rPr lang="en-US" sz="5300" b="1" dirty="0">
                <a:solidFill>
                  <a:srgbClr val="7C8E31"/>
                </a:solidFill>
              </a:rPr>
              <a:t>valid participant </a:t>
            </a:r>
            <a:r>
              <a:rPr lang="en-US" sz="5300" b="1" dirty="0" smtClean="0">
                <a:solidFill>
                  <a:srgbClr val="7C8E31"/>
                </a:solidFill>
              </a:rPr>
              <a:t>authorization</a:t>
            </a:r>
            <a:r>
              <a:rPr lang="en-US" sz="5300" b="1" dirty="0">
                <a:solidFill>
                  <a:srgbClr val="7C8E31"/>
                </a:solidFill>
              </a:rPr>
              <a:t> </a:t>
            </a:r>
            <a:r>
              <a:rPr lang="en-US" sz="5300" b="1" dirty="0" smtClean="0">
                <a:solidFill>
                  <a:srgbClr val="7C8E31"/>
                </a:solidFill>
              </a:rPr>
              <a:t>is required.</a:t>
            </a:r>
          </a:p>
          <a:p>
            <a:pPr marL="0" indent="0">
              <a:buNone/>
            </a:pPr>
            <a:endParaRPr lang="en-US" sz="1700" b="1" dirty="0">
              <a:solidFill>
                <a:srgbClr val="7C8E31"/>
              </a:solidFill>
            </a:endParaRPr>
          </a:p>
          <a:p>
            <a:pPr marL="0" indent="0">
              <a:buNone/>
            </a:pPr>
            <a:r>
              <a:rPr lang="en-US" sz="5300" b="1" dirty="0" smtClean="0">
                <a:solidFill>
                  <a:srgbClr val="7C8E31"/>
                </a:solidFill>
              </a:rPr>
              <a:t>Research </a:t>
            </a:r>
            <a:r>
              <a:rPr lang="en-US" sz="5300" b="1" dirty="0">
                <a:solidFill>
                  <a:srgbClr val="7C8E31"/>
                </a:solidFill>
              </a:rPr>
              <a:t>HIPAA authorizations </a:t>
            </a:r>
            <a:r>
              <a:rPr lang="en-US" sz="5300" b="1" dirty="0" smtClean="0">
                <a:solidFill>
                  <a:srgbClr val="7C8E31"/>
                </a:solidFill>
              </a:rPr>
              <a:t>are separate </a:t>
            </a:r>
            <a:r>
              <a:rPr lang="en-US" sz="5300" b="1" dirty="0">
                <a:solidFill>
                  <a:srgbClr val="7C8E31"/>
                </a:solidFill>
              </a:rPr>
              <a:t>from consent unless </a:t>
            </a:r>
            <a:r>
              <a:rPr lang="en-US" sz="5300" b="1" dirty="0" smtClean="0">
                <a:solidFill>
                  <a:srgbClr val="7C8E31"/>
                </a:solidFill>
              </a:rPr>
              <a:t>the </a:t>
            </a:r>
            <a:r>
              <a:rPr lang="en-US" sz="5300" b="1" dirty="0">
                <a:solidFill>
                  <a:srgbClr val="7C8E31"/>
                </a:solidFill>
              </a:rPr>
              <a:t>UConn Health Institutional Review Board (IRB</a:t>
            </a:r>
            <a:r>
              <a:rPr lang="en-US" sz="5300" b="1" dirty="0" smtClean="0">
                <a:solidFill>
                  <a:srgbClr val="7C8E31"/>
                </a:solidFill>
              </a:rPr>
              <a:t>) grants an exception.</a:t>
            </a:r>
            <a:endParaRPr lang="en-US" sz="5300" b="1" dirty="0">
              <a:solidFill>
                <a:srgbClr val="7C8E31"/>
              </a:solidFill>
            </a:endParaRPr>
          </a:p>
          <a:p>
            <a:pPr marL="0" indent="0">
              <a:buNone/>
            </a:pPr>
            <a:endParaRPr lang="en-US" sz="1700" b="1" dirty="0">
              <a:solidFill>
                <a:srgbClr val="7C8E31"/>
              </a:solidFill>
            </a:endParaRPr>
          </a:p>
          <a:p>
            <a:pPr marL="0" indent="0">
              <a:buNone/>
            </a:pPr>
            <a:r>
              <a:rPr lang="en-US" sz="5300" b="1" dirty="0" smtClean="0">
                <a:solidFill>
                  <a:srgbClr val="7C8E31"/>
                </a:solidFill>
              </a:rPr>
              <a:t>Authorizations </a:t>
            </a:r>
            <a:r>
              <a:rPr lang="en-US" sz="5300" b="1" dirty="0">
                <a:solidFill>
                  <a:srgbClr val="7C8E31"/>
                </a:solidFill>
              </a:rPr>
              <a:t>must clearly </a:t>
            </a:r>
            <a:r>
              <a:rPr lang="en-US" sz="5300" b="1" dirty="0" smtClean="0">
                <a:solidFill>
                  <a:srgbClr val="7C8E31"/>
                </a:solidFill>
              </a:rPr>
              <a:t>state </a:t>
            </a:r>
            <a:r>
              <a:rPr lang="en-US" sz="5300" b="1" dirty="0">
                <a:solidFill>
                  <a:srgbClr val="7C8E31"/>
                </a:solidFill>
              </a:rPr>
              <a:t>how participants’ PHI will be used and with whom it will be shared</a:t>
            </a:r>
            <a:r>
              <a:rPr lang="en-US" sz="5300" b="1" dirty="0" smtClean="0">
                <a:solidFill>
                  <a:srgbClr val="7C8E31"/>
                </a:solidFill>
              </a:rPr>
              <a:t>. Authorization waivers or alterations must </a:t>
            </a:r>
            <a:r>
              <a:rPr lang="en-US" sz="5300" b="1" dirty="0">
                <a:solidFill>
                  <a:srgbClr val="7C8E31"/>
                </a:solidFill>
              </a:rPr>
              <a:t>be </a:t>
            </a:r>
            <a:r>
              <a:rPr lang="en-US" sz="5300" b="1" dirty="0" smtClean="0">
                <a:solidFill>
                  <a:srgbClr val="7C8E31"/>
                </a:solidFill>
              </a:rPr>
              <a:t>IRB-approved. </a:t>
            </a:r>
            <a:endParaRPr lang="en-US" sz="5300" b="1" dirty="0">
              <a:solidFill>
                <a:srgbClr val="7C8E31"/>
              </a:solidFill>
            </a:endParaRPr>
          </a:p>
          <a:p>
            <a:pPr marL="0" indent="0">
              <a:buNone/>
            </a:pPr>
            <a:endParaRPr lang="en-US" sz="1700" b="1" dirty="0">
              <a:solidFill>
                <a:srgbClr val="7C8E31"/>
              </a:solidFill>
            </a:endParaRPr>
          </a:p>
          <a:p>
            <a:pPr marL="0" indent="0">
              <a:buNone/>
            </a:pPr>
            <a:r>
              <a:rPr lang="en-US" sz="5300" b="1" dirty="0" smtClean="0">
                <a:solidFill>
                  <a:srgbClr val="7C8E31"/>
                </a:solidFill>
              </a:rPr>
              <a:t>When </a:t>
            </a:r>
            <a:r>
              <a:rPr lang="en-US" sz="5300" b="1" dirty="0">
                <a:solidFill>
                  <a:srgbClr val="7C8E31"/>
                </a:solidFill>
              </a:rPr>
              <a:t>conducting collaborative research with UConn Storrs or other entities, clearly define project roles, particularly those that include access to or use of PHI</a:t>
            </a:r>
            <a:r>
              <a:rPr lang="en-US" sz="5300" b="1" dirty="0" smtClean="0">
                <a:solidFill>
                  <a:srgbClr val="7C8E31"/>
                </a:solidFill>
              </a:rPr>
              <a:t>.</a:t>
            </a:r>
          </a:p>
          <a:p>
            <a:pPr marL="0" indent="0">
              <a:buNone/>
            </a:pPr>
            <a:endParaRPr lang="en-US" sz="4200" b="1" dirty="0" smtClean="0">
              <a:solidFill>
                <a:srgbClr val="7C8E3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562600"/>
            <a:ext cx="1145782" cy="914400"/>
          </a:xfrm>
          <a:prstGeom prst="rect">
            <a:avLst/>
          </a:prstGeom>
        </p:spPr>
      </p:pic>
      <p:sp>
        <p:nvSpPr>
          <p:cNvPr id="5" name="TextBox 4"/>
          <p:cNvSpPr txBox="1"/>
          <p:nvPr/>
        </p:nvSpPr>
        <p:spPr>
          <a:xfrm>
            <a:off x="1905000" y="5833646"/>
            <a:ext cx="6934200" cy="338554"/>
          </a:xfrm>
          <a:prstGeom prst="rect">
            <a:avLst/>
          </a:prstGeom>
          <a:noFill/>
        </p:spPr>
        <p:txBody>
          <a:bodyPr wrap="square" rtlCol="0">
            <a:spAutoFit/>
          </a:bodyPr>
          <a:lstStyle/>
          <a:p>
            <a:r>
              <a:rPr lang="en-US" sz="1600" b="1" i="1" dirty="0">
                <a:solidFill>
                  <a:srgbClr val="7C8E31"/>
                </a:solidFill>
                <a:hlinkClick r:id="rId4"/>
              </a:rPr>
              <a:t>Use and Disclosure of Protected Health Information for Research Purposes</a:t>
            </a:r>
            <a:endParaRPr lang="en-US" sz="1600" b="1" dirty="0">
              <a:solidFill>
                <a:srgbClr val="7C8E31"/>
              </a:solidFill>
            </a:endParaRPr>
          </a:p>
        </p:txBody>
      </p:sp>
    </p:spTree>
    <p:extLst>
      <p:ext uri="{BB962C8B-B14F-4D97-AF65-F5344CB8AC3E}">
        <p14:creationId xmlns:p14="http://schemas.microsoft.com/office/powerpoint/2010/main" val="2900106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E2F"/>
                </a:solidFill>
              </a:rPr>
              <a:t>Research Data Privacy</a:t>
            </a:r>
            <a:endParaRPr lang="en-US" dirty="0"/>
          </a:p>
        </p:txBody>
      </p:sp>
      <p:sp>
        <p:nvSpPr>
          <p:cNvPr id="3" name="Content Placeholder 2"/>
          <p:cNvSpPr>
            <a:spLocks noGrp="1"/>
          </p:cNvSpPr>
          <p:nvPr>
            <p:ph idx="1"/>
          </p:nvPr>
        </p:nvSpPr>
        <p:spPr>
          <a:xfrm>
            <a:off x="605118" y="1524000"/>
            <a:ext cx="7933764" cy="5029200"/>
          </a:xfrm>
        </p:spPr>
        <p:txBody>
          <a:bodyPr>
            <a:normAutofit fontScale="70000" lnSpcReduction="20000"/>
          </a:bodyPr>
          <a:lstStyle/>
          <a:p>
            <a:pPr marL="0" indent="0">
              <a:buNone/>
            </a:pPr>
            <a:r>
              <a:rPr lang="en-US" sz="3600" b="1" dirty="0" smtClean="0">
                <a:solidFill>
                  <a:srgbClr val="7C8E31"/>
                </a:solidFill>
              </a:rPr>
              <a:t>In </a:t>
            </a:r>
            <a:r>
              <a:rPr lang="en-US" sz="3600" b="1" dirty="0">
                <a:solidFill>
                  <a:srgbClr val="7C8E31"/>
                </a:solidFill>
              </a:rPr>
              <a:t>some instances, a </a:t>
            </a:r>
            <a:r>
              <a:rPr lang="en-US" sz="3600" b="1" dirty="0" smtClean="0">
                <a:solidFill>
                  <a:srgbClr val="7C8E31"/>
                </a:solidFill>
              </a:rPr>
              <a:t>“Limited </a:t>
            </a:r>
            <a:r>
              <a:rPr lang="en-US" sz="3600" b="1" dirty="0">
                <a:solidFill>
                  <a:srgbClr val="7C8E31"/>
                </a:solidFill>
              </a:rPr>
              <a:t>Data </a:t>
            </a:r>
            <a:r>
              <a:rPr lang="en-US" sz="3600" b="1" dirty="0" smtClean="0">
                <a:solidFill>
                  <a:srgbClr val="7C8E31"/>
                </a:solidFill>
              </a:rPr>
              <a:t>Set” </a:t>
            </a:r>
            <a:r>
              <a:rPr lang="en-US" sz="3600" b="1" dirty="0">
                <a:solidFill>
                  <a:srgbClr val="7C8E31"/>
                </a:solidFill>
              </a:rPr>
              <a:t>from which all direct identifiers associated with PHI have been removed may be used for research or other purposes. </a:t>
            </a:r>
          </a:p>
          <a:p>
            <a:pPr marL="0" indent="0">
              <a:buNone/>
            </a:pPr>
            <a:endParaRPr lang="en-US" sz="1100" b="1" dirty="0">
              <a:solidFill>
                <a:srgbClr val="7C8E31"/>
              </a:solidFill>
            </a:endParaRPr>
          </a:p>
          <a:p>
            <a:pPr marL="0" indent="0">
              <a:buNone/>
            </a:pPr>
            <a:r>
              <a:rPr lang="en-US" sz="3600" b="1" dirty="0" smtClean="0">
                <a:solidFill>
                  <a:srgbClr val="7C8E31"/>
                </a:solidFill>
              </a:rPr>
              <a:t>Ensure that a </a:t>
            </a:r>
            <a:r>
              <a:rPr lang="en-US" sz="3600" b="1" dirty="0">
                <a:solidFill>
                  <a:srgbClr val="7C8E31"/>
                </a:solidFill>
              </a:rPr>
              <a:t>data use agreement is in place.</a:t>
            </a:r>
          </a:p>
          <a:p>
            <a:pPr marL="0" indent="0">
              <a:buNone/>
            </a:pPr>
            <a:endParaRPr lang="en-US" sz="1100" b="1" dirty="0">
              <a:solidFill>
                <a:srgbClr val="7C8E31"/>
              </a:solidFill>
            </a:endParaRPr>
          </a:p>
          <a:p>
            <a:pPr marL="0" indent="0">
              <a:buNone/>
            </a:pPr>
            <a:r>
              <a:rPr lang="en-US" sz="3600" b="1" dirty="0">
                <a:solidFill>
                  <a:srgbClr val="7C8E31"/>
                </a:solidFill>
              </a:rPr>
              <a:t>Use of PHI in </a:t>
            </a:r>
            <a:r>
              <a:rPr lang="en-US" sz="3600" b="1" i="1" dirty="0">
                <a:solidFill>
                  <a:srgbClr val="7C8E31"/>
                </a:solidFill>
              </a:rPr>
              <a:t>preparation </a:t>
            </a:r>
            <a:r>
              <a:rPr lang="en-US" sz="3600" b="1" dirty="0">
                <a:solidFill>
                  <a:srgbClr val="7C8E31"/>
                </a:solidFill>
              </a:rPr>
              <a:t>for research must be clearly defined and should include the minimum </a:t>
            </a:r>
            <a:r>
              <a:rPr lang="en-US" sz="3600" b="1" dirty="0" smtClean="0">
                <a:solidFill>
                  <a:srgbClr val="7C8E31"/>
                </a:solidFill>
              </a:rPr>
              <a:t>necessary information </a:t>
            </a:r>
            <a:r>
              <a:rPr lang="en-US" sz="3600" b="1" dirty="0">
                <a:solidFill>
                  <a:srgbClr val="7C8E31"/>
                </a:solidFill>
              </a:rPr>
              <a:t>to complete a preparatory </a:t>
            </a:r>
            <a:r>
              <a:rPr lang="en-US" sz="3600" b="1" dirty="0" smtClean="0">
                <a:solidFill>
                  <a:srgbClr val="7C8E31"/>
                </a:solidFill>
              </a:rPr>
              <a:t>review.</a:t>
            </a:r>
          </a:p>
          <a:p>
            <a:pPr marL="0" indent="0">
              <a:buNone/>
            </a:pPr>
            <a:endParaRPr lang="en-US" sz="1100" b="1" dirty="0">
              <a:solidFill>
                <a:srgbClr val="7C8E31"/>
              </a:solidFill>
            </a:endParaRPr>
          </a:p>
          <a:p>
            <a:pPr marL="0" indent="0">
              <a:buNone/>
            </a:pPr>
            <a:r>
              <a:rPr lang="en-US" sz="3600" b="1" dirty="0" smtClean="0">
                <a:solidFill>
                  <a:srgbClr val="7C8E31"/>
                </a:solidFill>
              </a:rPr>
              <a:t>PHI </a:t>
            </a:r>
            <a:r>
              <a:rPr lang="en-US" sz="3600" b="1" dirty="0">
                <a:solidFill>
                  <a:srgbClr val="7C8E31"/>
                </a:solidFill>
              </a:rPr>
              <a:t>accessed, used or disclosed without proper authorization or outside </a:t>
            </a:r>
            <a:r>
              <a:rPr lang="en-US" sz="3600" b="1" dirty="0" smtClean="0">
                <a:solidFill>
                  <a:srgbClr val="7C8E31"/>
                </a:solidFill>
              </a:rPr>
              <a:t>of </a:t>
            </a:r>
            <a:r>
              <a:rPr lang="en-US" sz="3600" b="1" dirty="0">
                <a:solidFill>
                  <a:srgbClr val="7C8E31"/>
                </a:solidFill>
              </a:rPr>
              <a:t>IRB protocol parameters </a:t>
            </a:r>
            <a:r>
              <a:rPr lang="en-US" sz="3600" b="1" dirty="0" smtClean="0">
                <a:solidFill>
                  <a:srgbClr val="7C8E31"/>
                </a:solidFill>
              </a:rPr>
              <a:t>are considered privacy incidents. Report immediately to </a:t>
            </a:r>
            <a:r>
              <a:rPr lang="en-US" sz="3600" b="1" dirty="0">
                <a:solidFill>
                  <a:srgbClr val="7C8E31"/>
                </a:solidFill>
              </a:rPr>
              <a:t>the </a:t>
            </a:r>
            <a:r>
              <a:rPr lang="en-US" sz="3600" b="1" dirty="0" smtClean="0">
                <a:solidFill>
                  <a:srgbClr val="7C8E31"/>
                </a:solidFill>
              </a:rPr>
              <a:t>Office of Privacy Protection and Management and </a:t>
            </a:r>
            <a:r>
              <a:rPr lang="en-US" sz="3600" b="1" dirty="0">
                <a:solidFill>
                  <a:srgbClr val="7C8E31"/>
                </a:solidFill>
              </a:rPr>
              <a:t>to the IRB.</a:t>
            </a:r>
          </a:p>
          <a:p>
            <a:endParaRPr lang="en-US" sz="3600" b="1" dirty="0">
              <a:solidFill>
                <a:srgbClr val="7C8E31"/>
              </a:solidFill>
            </a:endParaRPr>
          </a:p>
          <a:p>
            <a:endParaRPr lang="en-US" sz="3600"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5550187"/>
            <a:ext cx="1145782" cy="914400"/>
          </a:xfrm>
          <a:prstGeom prst="rect">
            <a:avLst/>
          </a:prstGeom>
        </p:spPr>
      </p:pic>
      <p:sp>
        <p:nvSpPr>
          <p:cNvPr id="5" name="TextBox 4"/>
          <p:cNvSpPr txBox="1"/>
          <p:nvPr/>
        </p:nvSpPr>
        <p:spPr>
          <a:xfrm>
            <a:off x="5334000" y="5715000"/>
            <a:ext cx="2667000" cy="584775"/>
          </a:xfrm>
          <a:prstGeom prst="rect">
            <a:avLst/>
          </a:prstGeom>
          <a:noFill/>
        </p:spPr>
        <p:txBody>
          <a:bodyPr wrap="square" rtlCol="0">
            <a:spAutoFit/>
          </a:bodyPr>
          <a:lstStyle/>
          <a:p>
            <a:r>
              <a:rPr lang="en-US" sz="1600" b="1" i="1" dirty="0">
                <a:solidFill>
                  <a:srgbClr val="7C8E31"/>
                </a:solidFill>
                <a:hlinkClick r:id="rId3"/>
              </a:rPr>
              <a:t>Limited </a:t>
            </a:r>
            <a:r>
              <a:rPr lang="en-US" sz="1600" b="1" i="1" dirty="0" smtClean="0">
                <a:solidFill>
                  <a:srgbClr val="7C8E31"/>
                </a:solidFill>
                <a:hlinkClick r:id="rId3"/>
              </a:rPr>
              <a:t>Data </a:t>
            </a:r>
            <a:r>
              <a:rPr lang="en-US" sz="1600" b="1" i="1" dirty="0">
                <a:solidFill>
                  <a:srgbClr val="7C8E31"/>
                </a:solidFill>
                <a:hlinkClick r:id="rId3"/>
              </a:rPr>
              <a:t>Set-Creation, Use and Disclosure</a:t>
            </a:r>
            <a:endParaRPr lang="en-US" sz="1600" b="1" dirty="0">
              <a:solidFill>
                <a:srgbClr val="7C8E31"/>
              </a:solidFill>
            </a:endParaRPr>
          </a:p>
        </p:txBody>
      </p:sp>
    </p:spTree>
    <p:extLst>
      <p:ext uri="{BB962C8B-B14F-4D97-AF65-F5344CB8AC3E}">
        <p14:creationId xmlns:p14="http://schemas.microsoft.com/office/powerpoint/2010/main" val="3070675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Business Associates</a:t>
            </a:r>
            <a:endParaRPr lang="en-US" dirty="0"/>
          </a:p>
        </p:txBody>
      </p:sp>
      <p:sp>
        <p:nvSpPr>
          <p:cNvPr id="3" name="Content Placeholder 2"/>
          <p:cNvSpPr>
            <a:spLocks noGrp="1"/>
          </p:cNvSpPr>
          <p:nvPr>
            <p:ph idx="1"/>
          </p:nvPr>
        </p:nvSpPr>
        <p:spPr>
          <a:xfrm>
            <a:off x="605118" y="1524000"/>
            <a:ext cx="8081682" cy="4602163"/>
          </a:xfrm>
        </p:spPr>
        <p:txBody>
          <a:bodyPr>
            <a:noAutofit/>
          </a:bodyPr>
          <a:lstStyle/>
          <a:p>
            <a:pPr marL="0" indent="0">
              <a:buNone/>
            </a:pPr>
            <a:r>
              <a:rPr lang="en-US" sz="2400" b="1" dirty="0" smtClean="0">
                <a:solidFill>
                  <a:srgbClr val="7C8E31"/>
                </a:solidFill>
              </a:rPr>
              <a:t>Business </a:t>
            </a:r>
            <a:r>
              <a:rPr lang="en-US" sz="2400" b="1" dirty="0">
                <a:solidFill>
                  <a:srgbClr val="7C8E31"/>
                </a:solidFill>
              </a:rPr>
              <a:t>Associates (BAs) are entities outside of the UConn Health workforce that may create, receive, maintain, or transmit PHI </a:t>
            </a:r>
            <a:r>
              <a:rPr lang="en-US" sz="2400" b="1" i="1" dirty="0">
                <a:solidFill>
                  <a:srgbClr val="7C8E31"/>
                </a:solidFill>
              </a:rPr>
              <a:t>on behalf of UConn Health</a:t>
            </a:r>
            <a:r>
              <a:rPr lang="en-US" sz="2400" b="1" dirty="0">
                <a:solidFill>
                  <a:srgbClr val="7C8E31"/>
                </a:solidFill>
              </a:rPr>
              <a:t>. </a:t>
            </a:r>
          </a:p>
          <a:p>
            <a:pPr marL="0" indent="0">
              <a:buNone/>
            </a:pPr>
            <a:r>
              <a:rPr lang="en-US" sz="2400" b="1" dirty="0" smtClean="0">
                <a:solidFill>
                  <a:srgbClr val="7C8E31"/>
                </a:solidFill>
              </a:rPr>
              <a:t>A </a:t>
            </a:r>
            <a:r>
              <a:rPr lang="en-US" sz="2400" b="1" dirty="0">
                <a:solidFill>
                  <a:srgbClr val="7C8E31"/>
                </a:solidFill>
              </a:rPr>
              <a:t>Business Associate must have processes in place to </a:t>
            </a:r>
            <a:r>
              <a:rPr lang="en-US" sz="2400" b="1" dirty="0" smtClean="0">
                <a:solidFill>
                  <a:srgbClr val="7C8E31"/>
                </a:solidFill>
              </a:rPr>
              <a:t>safeguard </a:t>
            </a:r>
            <a:r>
              <a:rPr lang="en-US" sz="2400" b="1" dirty="0">
                <a:solidFill>
                  <a:srgbClr val="7C8E31"/>
                </a:solidFill>
              </a:rPr>
              <a:t>the PHI it creates or </a:t>
            </a:r>
            <a:r>
              <a:rPr lang="en-US" sz="2400" b="1" dirty="0" smtClean="0">
                <a:solidFill>
                  <a:srgbClr val="7C8E31"/>
                </a:solidFill>
              </a:rPr>
              <a:t>receives but </a:t>
            </a:r>
            <a:r>
              <a:rPr lang="en-US" sz="2400" b="1" dirty="0" smtClean="0">
                <a:solidFill>
                  <a:srgbClr val="7C8E31"/>
                </a:solidFill>
                <a:cs typeface="Arial" pitchFamily="34" charset="0"/>
              </a:rPr>
              <a:t>UConn </a:t>
            </a:r>
            <a:r>
              <a:rPr lang="en-US" sz="2400" b="1" dirty="0">
                <a:solidFill>
                  <a:srgbClr val="7C8E31"/>
                </a:solidFill>
                <a:cs typeface="Arial" pitchFamily="34" charset="0"/>
              </a:rPr>
              <a:t>Health may also</a:t>
            </a:r>
            <a:r>
              <a:rPr lang="en-US" sz="2400" b="1" i="1" dirty="0">
                <a:solidFill>
                  <a:srgbClr val="7C8E31"/>
                </a:solidFill>
                <a:cs typeface="Arial" pitchFamily="34" charset="0"/>
              </a:rPr>
              <a:t> </a:t>
            </a:r>
            <a:r>
              <a:rPr lang="en-US" sz="2400" b="1" dirty="0">
                <a:solidFill>
                  <a:srgbClr val="7C8E31"/>
                </a:solidFill>
                <a:cs typeface="Arial" pitchFamily="34" charset="0"/>
              </a:rPr>
              <a:t>be held legally responsible for the actions of it’s BAs.</a:t>
            </a:r>
          </a:p>
          <a:p>
            <a:pPr marL="0" indent="0">
              <a:buNone/>
            </a:pPr>
            <a:r>
              <a:rPr lang="en-US" sz="2400" b="1" dirty="0" smtClean="0">
                <a:solidFill>
                  <a:srgbClr val="7C8E31"/>
                </a:solidFill>
              </a:rPr>
              <a:t>Business </a:t>
            </a:r>
            <a:r>
              <a:rPr lang="en-US" sz="2400" b="1" dirty="0">
                <a:solidFill>
                  <a:srgbClr val="7C8E31"/>
                </a:solidFill>
              </a:rPr>
              <a:t>Associate Agreements (BAAs) outline </a:t>
            </a:r>
            <a:r>
              <a:rPr lang="en-US" sz="2400" b="1" dirty="0" smtClean="0">
                <a:solidFill>
                  <a:srgbClr val="7C8E31"/>
                </a:solidFill>
              </a:rPr>
              <a:t>the </a:t>
            </a:r>
            <a:r>
              <a:rPr lang="en-US" sz="2400" b="1" dirty="0">
                <a:solidFill>
                  <a:srgbClr val="7C8E31"/>
                </a:solidFill>
              </a:rPr>
              <a:t>responsibilities of UConn Health and the BA as well as document the BA’s assurances to safeguard PHI.</a:t>
            </a:r>
          </a:p>
          <a:p>
            <a:pPr marL="0" indent="0">
              <a:buNone/>
            </a:pPr>
            <a:endParaRPr lang="en-US" sz="1400" b="1" i="1" dirty="0" smtClean="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337731"/>
            <a:ext cx="1145782" cy="914400"/>
          </a:xfrm>
          <a:prstGeom prst="rect">
            <a:avLst/>
          </a:prstGeom>
        </p:spPr>
      </p:pic>
      <p:sp>
        <p:nvSpPr>
          <p:cNvPr id="5" name="TextBox 4"/>
          <p:cNvSpPr txBox="1"/>
          <p:nvPr/>
        </p:nvSpPr>
        <p:spPr>
          <a:xfrm>
            <a:off x="1892542" y="5610265"/>
            <a:ext cx="3124200" cy="369332"/>
          </a:xfrm>
          <a:prstGeom prst="rect">
            <a:avLst/>
          </a:prstGeom>
          <a:noFill/>
        </p:spPr>
        <p:txBody>
          <a:bodyPr wrap="square" rtlCol="0">
            <a:spAutoFit/>
          </a:bodyPr>
          <a:lstStyle/>
          <a:p>
            <a:r>
              <a:rPr lang="en-US" b="1" i="1" dirty="0">
                <a:solidFill>
                  <a:srgbClr val="7C8E31"/>
                </a:solidFill>
                <a:hlinkClick r:id="rId3"/>
              </a:rPr>
              <a:t>Business Associate Contracts</a:t>
            </a:r>
            <a:endParaRPr lang="en-US" b="1" dirty="0">
              <a:solidFill>
                <a:srgbClr val="7C8E31"/>
              </a:solidFill>
            </a:endParaRPr>
          </a:p>
        </p:txBody>
      </p:sp>
    </p:spTree>
    <p:extLst>
      <p:ext uri="{BB962C8B-B14F-4D97-AF65-F5344CB8AC3E}">
        <p14:creationId xmlns:p14="http://schemas.microsoft.com/office/powerpoint/2010/main" val="1771764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Marketing and Fundraising</a:t>
            </a:r>
            <a:endParaRPr lang="en-US" dirty="0"/>
          </a:p>
        </p:txBody>
      </p:sp>
      <p:sp>
        <p:nvSpPr>
          <p:cNvPr id="3" name="Content Placeholder 2"/>
          <p:cNvSpPr>
            <a:spLocks noGrp="1"/>
          </p:cNvSpPr>
          <p:nvPr>
            <p:ph idx="1"/>
          </p:nvPr>
        </p:nvSpPr>
        <p:spPr>
          <a:xfrm>
            <a:off x="685800" y="1524000"/>
            <a:ext cx="7543800" cy="4114800"/>
          </a:xfrm>
        </p:spPr>
        <p:txBody>
          <a:bodyPr>
            <a:noAutofit/>
          </a:bodyPr>
          <a:lstStyle/>
          <a:p>
            <a:pPr marL="0" indent="0">
              <a:buNone/>
            </a:pPr>
            <a:r>
              <a:rPr lang="en-US" sz="2500" b="1" dirty="0" smtClean="0">
                <a:solidFill>
                  <a:srgbClr val="7C8E31"/>
                </a:solidFill>
              </a:rPr>
              <a:t>UConn </a:t>
            </a:r>
            <a:r>
              <a:rPr lang="en-US" sz="2500" b="1" dirty="0">
                <a:solidFill>
                  <a:srgbClr val="7C8E31"/>
                </a:solidFill>
              </a:rPr>
              <a:t>Health fundraising is coordinated through the UConn Foundation</a:t>
            </a:r>
            <a:r>
              <a:rPr lang="en-US" sz="2500" b="1" dirty="0" smtClean="0">
                <a:solidFill>
                  <a:srgbClr val="7C8E31"/>
                </a:solidFill>
              </a:rPr>
              <a:t>. Patients </a:t>
            </a:r>
            <a:r>
              <a:rPr lang="en-US" sz="2500" b="1" dirty="0">
                <a:solidFill>
                  <a:srgbClr val="7C8E31"/>
                </a:solidFill>
              </a:rPr>
              <a:t>may </a:t>
            </a:r>
            <a:r>
              <a:rPr lang="en-US" sz="2500" b="1" i="1" dirty="0">
                <a:solidFill>
                  <a:srgbClr val="7C8E31"/>
                </a:solidFill>
              </a:rPr>
              <a:t>opt out </a:t>
            </a:r>
            <a:r>
              <a:rPr lang="en-US" sz="2500" b="1" dirty="0">
                <a:solidFill>
                  <a:srgbClr val="7C8E31"/>
                </a:solidFill>
              </a:rPr>
              <a:t>of fundraising communications and treatment cannot be conditioned on an individual’s choice to opt out.</a:t>
            </a:r>
          </a:p>
          <a:p>
            <a:endParaRPr lang="en-US" sz="2500" b="1" dirty="0">
              <a:solidFill>
                <a:srgbClr val="7C8E31"/>
              </a:solidFill>
            </a:endParaRPr>
          </a:p>
          <a:p>
            <a:pPr marL="0" indent="0">
              <a:buNone/>
            </a:pPr>
            <a:r>
              <a:rPr lang="en-US" sz="2500" b="1" dirty="0" smtClean="0">
                <a:solidFill>
                  <a:srgbClr val="7C8E31"/>
                </a:solidFill>
              </a:rPr>
              <a:t>Marketing </a:t>
            </a:r>
            <a:r>
              <a:rPr lang="en-US" sz="2500" b="1" dirty="0">
                <a:solidFill>
                  <a:srgbClr val="7C8E31"/>
                </a:solidFill>
              </a:rPr>
              <a:t>is communication that encourages individuals to use a particular product or service</a:t>
            </a:r>
            <a:r>
              <a:rPr lang="en-US" sz="2500" b="1" dirty="0" smtClean="0">
                <a:solidFill>
                  <a:srgbClr val="7C8E31"/>
                </a:solidFill>
              </a:rPr>
              <a:t>. Specific </a:t>
            </a:r>
            <a:r>
              <a:rPr lang="en-US" sz="2500" b="1" dirty="0">
                <a:solidFill>
                  <a:srgbClr val="7C8E31"/>
                </a:solidFill>
              </a:rPr>
              <a:t>HIPAA Privacy rules apply.</a:t>
            </a:r>
          </a:p>
          <a:p>
            <a:endParaRPr lang="en-US" sz="2300" b="1" dirty="0">
              <a:solidFill>
                <a:srgbClr val="7C8E3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419" y="5207819"/>
            <a:ext cx="1145782" cy="914400"/>
          </a:xfrm>
          <a:prstGeom prst="rect">
            <a:avLst/>
          </a:prstGeom>
        </p:spPr>
      </p:pic>
      <p:sp>
        <p:nvSpPr>
          <p:cNvPr id="5" name="TextBox 4"/>
          <p:cNvSpPr txBox="1"/>
          <p:nvPr/>
        </p:nvSpPr>
        <p:spPr>
          <a:xfrm>
            <a:off x="1901913" y="5174528"/>
            <a:ext cx="4000258" cy="800219"/>
          </a:xfrm>
          <a:prstGeom prst="rect">
            <a:avLst/>
          </a:prstGeom>
          <a:noFill/>
        </p:spPr>
        <p:txBody>
          <a:bodyPr wrap="square" rtlCol="0">
            <a:spAutoFit/>
          </a:bodyPr>
          <a:lstStyle/>
          <a:p>
            <a:r>
              <a:rPr lang="en-US" b="1" i="1" dirty="0">
                <a:hlinkClick r:id="rId3"/>
              </a:rPr>
              <a:t>HIPAA Fundraising </a:t>
            </a:r>
            <a:r>
              <a:rPr lang="en-US" b="1" i="1" dirty="0" smtClean="0">
                <a:hlinkClick r:id="rId3"/>
              </a:rPr>
              <a:t>Compliance</a:t>
            </a:r>
            <a:endParaRPr lang="en-US" b="1" i="1" dirty="0" smtClean="0"/>
          </a:p>
          <a:p>
            <a:endParaRPr lang="en-US" sz="1000" b="1" dirty="0"/>
          </a:p>
          <a:p>
            <a:r>
              <a:rPr lang="en-US" b="1" i="1" dirty="0">
                <a:hlinkClick r:id="rId4"/>
              </a:rPr>
              <a:t>HIPAA Marketing Compliance</a:t>
            </a:r>
            <a:endParaRPr lang="en-US" b="1" dirty="0"/>
          </a:p>
        </p:txBody>
      </p:sp>
    </p:spTree>
    <p:extLst>
      <p:ext uri="{BB962C8B-B14F-4D97-AF65-F5344CB8AC3E}">
        <p14:creationId xmlns:p14="http://schemas.microsoft.com/office/powerpoint/2010/main" val="429221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924800" cy="914400"/>
          </a:xfrm>
        </p:spPr>
        <p:txBody>
          <a:bodyPr>
            <a:noAutofit/>
          </a:bodyPr>
          <a:lstStyle/>
          <a:p>
            <a:r>
              <a:rPr lang="en-PH" sz="4400" dirty="0" smtClean="0">
                <a:solidFill>
                  <a:srgbClr val="7C8E31"/>
                </a:solidFill>
              </a:rPr>
              <a:t>Managing Privacy and </a:t>
            </a:r>
            <a:br>
              <a:rPr lang="en-PH" sz="4400" dirty="0" smtClean="0">
                <a:solidFill>
                  <a:srgbClr val="7C8E31"/>
                </a:solidFill>
              </a:rPr>
            </a:br>
            <a:r>
              <a:rPr lang="en-PH" sz="4400" dirty="0" smtClean="0">
                <a:solidFill>
                  <a:srgbClr val="7C8E31"/>
                </a:solidFill>
              </a:rPr>
              <a:t>Security Incidents</a:t>
            </a:r>
            <a:endParaRPr lang="en-PH" sz="4400" dirty="0">
              <a:solidFill>
                <a:srgbClr val="7C8E3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2" y="365760"/>
            <a:ext cx="2622188" cy="1005840"/>
          </a:xfrm>
          <a:prstGeom prst="rect">
            <a:avLst/>
          </a:prstGeom>
        </p:spPr>
      </p:pic>
    </p:spTree>
    <p:extLst>
      <p:ext uri="{BB962C8B-B14F-4D97-AF65-F5344CB8AC3E}">
        <p14:creationId xmlns:p14="http://schemas.microsoft.com/office/powerpoint/2010/main" val="13185859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E2F"/>
                </a:solidFill>
              </a:rPr>
              <a:t>Privacy/Security Incidents</a:t>
            </a:r>
            <a:endParaRPr lang="en-US" dirty="0"/>
          </a:p>
        </p:txBody>
      </p:sp>
      <p:sp>
        <p:nvSpPr>
          <p:cNvPr id="3" name="Content Placeholder 2"/>
          <p:cNvSpPr>
            <a:spLocks noGrp="1"/>
          </p:cNvSpPr>
          <p:nvPr>
            <p:ph idx="1"/>
          </p:nvPr>
        </p:nvSpPr>
        <p:spPr>
          <a:xfrm>
            <a:off x="609600" y="1447800"/>
            <a:ext cx="7947211" cy="5638800"/>
          </a:xfrm>
        </p:spPr>
        <p:txBody>
          <a:bodyPr>
            <a:normAutofit/>
          </a:bodyPr>
          <a:lstStyle/>
          <a:p>
            <a:pPr marL="0" indent="0">
              <a:spcBef>
                <a:spcPts val="0"/>
              </a:spcBef>
              <a:buNone/>
            </a:pPr>
            <a:r>
              <a:rPr lang="en-US" sz="2400" b="1" dirty="0">
                <a:solidFill>
                  <a:srgbClr val="7C8E31"/>
                </a:solidFill>
                <a:cs typeface="Arial" panose="020B0604020202020204" pitchFamily="34" charset="0"/>
              </a:rPr>
              <a:t>If you know of, or suspect an improper access to or disclosure of PHI or a security risk such as hacking, </a:t>
            </a:r>
            <a:r>
              <a:rPr lang="en-US" sz="2400" b="1" i="1" dirty="0">
                <a:solidFill>
                  <a:srgbClr val="7C8E31"/>
                </a:solidFill>
                <a:cs typeface="Arial" panose="020B0604020202020204" pitchFamily="34" charset="0"/>
              </a:rPr>
              <a:t>immediately</a:t>
            </a:r>
            <a:r>
              <a:rPr lang="en-US" sz="2400" b="1" dirty="0">
                <a:solidFill>
                  <a:srgbClr val="7C8E31"/>
                </a:solidFill>
                <a:cs typeface="Arial" panose="020B0604020202020204" pitchFamily="34" charset="0"/>
              </a:rPr>
              <a:t> notify your program director and the appropriate office:</a:t>
            </a:r>
          </a:p>
          <a:p>
            <a:pPr marL="0" indent="0">
              <a:buNone/>
            </a:pPr>
            <a:endParaRPr lang="en-US" sz="800" b="1" dirty="0" smtClean="0">
              <a:solidFill>
                <a:srgbClr val="000E2F"/>
              </a:solidFill>
              <a:cs typeface="Arial" panose="020B0604020202020204" pitchFamily="34" charset="0"/>
            </a:endParaRPr>
          </a:p>
          <a:p>
            <a:pPr marL="0" indent="0">
              <a:buNone/>
            </a:pPr>
            <a:r>
              <a:rPr lang="en-US" sz="2400" b="1" dirty="0" smtClean="0">
                <a:solidFill>
                  <a:srgbClr val="000E2F"/>
                </a:solidFill>
                <a:cs typeface="Arial" panose="020B0604020202020204" pitchFamily="34" charset="0"/>
              </a:rPr>
              <a:t>The Office of Privacy Protection and Management:</a:t>
            </a:r>
            <a:r>
              <a:rPr lang="en-US" sz="2400" b="1" dirty="0" smtClean="0">
                <a:solidFill>
                  <a:srgbClr val="7C8E31"/>
                </a:solidFill>
                <a:cs typeface="Arial" panose="020B0604020202020204" pitchFamily="34" charset="0"/>
              </a:rPr>
              <a:t> </a:t>
            </a:r>
            <a:r>
              <a:rPr lang="en-US" sz="2400" b="1" dirty="0">
                <a:solidFill>
                  <a:srgbClr val="7C8E31"/>
                </a:solidFill>
                <a:cs typeface="Arial" panose="020B0604020202020204" pitchFamily="34" charset="0"/>
              </a:rPr>
              <a:t>860.486.5256 </a:t>
            </a:r>
            <a:r>
              <a:rPr lang="en-US" sz="2400" b="1" dirty="0" smtClean="0">
                <a:solidFill>
                  <a:srgbClr val="7C8E31"/>
                </a:solidFill>
                <a:cs typeface="Arial" panose="020B0604020202020204" pitchFamily="34" charset="0"/>
                <a:hlinkClick r:id="rId3"/>
              </a:rPr>
              <a:t>privacyoffice@uchc.edu</a:t>
            </a:r>
            <a:r>
              <a:rPr lang="en-US" sz="2400" b="1" dirty="0" smtClean="0">
                <a:solidFill>
                  <a:srgbClr val="7C8E31"/>
                </a:solidFill>
                <a:cs typeface="Arial" panose="020B0604020202020204" pitchFamily="34" charset="0"/>
              </a:rPr>
              <a:t> </a:t>
            </a:r>
            <a:r>
              <a:rPr lang="en-US" sz="2400" b="1" dirty="0">
                <a:solidFill>
                  <a:srgbClr val="7C8E31"/>
                </a:solidFill>
                <a:cs typeface="Arial" panose="020B0604020202020204" pitchFamily="34" charset="0"/>
              </a:rPr>
              <a:t>(online </a:t>
            </a:r>
            <a:r>
              <a:rPr lang="en-US" sz="2400" b="1" i="1" dirty="0">
                <a:solidFill>
                  <a:srgbClr val="7C8E31"/>
                </a:solidFill>
                <a:cs typeface="Arial" panose="020B0604020202020204" pitchFamily="34" charset="0"/>
                <a:hlinkClick r:id="rId4"/>
              </a:rPr>
              <a:t>HIPAA Privacy Incident Report</a:t>
            </a:r>
            <a:r>
              <a:rPr lang="en-US" sz="2400" b="1" dirty="0">
                <a:solidFill>
                  <a:srgbClr val="7C8E31"/>
                </a:solidFill>
                <a:cs typeface="Arial" panose="020B0604020202020204" pitchFamily="34" charset="0"/>
              </a:rPr>
              <a:t> is available).</a:t>
            </a:r>
          </a:p>
          <a:p>
            <a:pPr marL="0" indent="0">
              <a:buNone/>
            </a:pPr>
            <a:endParaRPr lang="en-US" sz="800" b="1" dirty="0">
              <a:solidFill>
                <a:srgbClr val="7C8E31"/>
              </a:solidFill>
              <a:cs typeface="Arial" panose="020B0604020202020204" pitchFamily="34" charset="0"/>
            </a:endParaRPr>
          </a:p>
          <a:p>
            <a:pPr marL="0" indent="0">
              <a:buNone/>
            </a:pPr>
            <a:r>
              <a:rPr lang="en-US" sz="2400" b="1" dirty="0">
                <a:solidFill>
                  <a:srgbClr val="000E2F"/>
                </a:solidFill>
                <a:cs typeface="Arial" panose="020B0604020202020204" pitchFamily="34" charset="0"/>
              </a:rPr>
              <a:t>IT Security Office: </a:t>
            </a:r>
            <a:r>
              <a:rPr lang="en-US" sz="2400" b="1" dirty="0" smtClean="0">
                <a:solidFill>
                  <a:srgbClr val="7C8E31"/>
                </a:solidFill>
                <a:cs typeface="Arial" panose="020B0604020202020204" pitchFamily="34" charset="0"/>
              </a:rPr>
              <a:t>860.679.2295 </a:t>
            </a:r>
            <a:r>
              <a:rPr lang="en-US" sz="2400" b="1" dirty="0">
                <a:solidFill>
                  <a:srgbClr val="7C8E31"/>
                </a:solidFill>
                <a:cs typeface="Arial" panose="020B0604020202020204" pitchFamily="34" charset="0"/>
              </a:rPr>
              <a:t>or </a:t>
            </a:r>
            <a:r>
              <a:rPr lang="en-US" sz="2400" b="1" dirty="0">
                <a:solidFill>
                  <a:srgbClr val="7C8E31"/>
                </a:solidFill>
                <a:cs typeface="Arial" pitchFamily="34" charset="0"/>
                <a:hlinkClick r:id="rId5"/>
              </a:rPr>
              <a:t>cagray@uchc.edu</a:t>
            </a:r>
            <a:r>
              <a:rPr lang="en-US" sz="2400" b="1" dirty="0">
                <a:solidFill>
                  <a:srgbClr val="7C8E31"/>
                </a:solidFill>
                <a:cs typeface="Arial" pitchFamily="34" charset="0"/>
              </a:rPr>
              <a:t> </a:t>
            </a:r>
            <a:endParaRPr lang="en-US" sz="2400" b="1" dirty="0">
              <a:cs typeface="Arial" pitchFamily="34" charset="0"/>
            </a:endParaRPr>
          </a:p>
          <a:p>
            <a:pPr marL="0" indent="0">
              <a:buNone/>
            </a:pPr>
            <a:endParaRPr lang="en-US" sz="800" b="1" dirty="0">
              <a:cs typeface="Arial" pitchFamily="34" charset="0"/>
            </a:endParaRPr>
          </a:p>
          <a:p>
            <a:pPr marL="0" indent="0">
              <a:buNone/>
            </a:pPr>
            <a:r>
              <a:rPr lang="en-US" sz="2400" b="1" dirty="0">
                <a:solidFill>
                  <a:srgbClr val="000E2F"/>
                </a:solidFill>
                <a:cs typeface="Arial" panose="020B0604020202020204" pitchFamily="34" charset="0"/>
              </a:rPr>
              <a:t>REPORTLINE: </a:t>
            </a:r>
            <a:r>
              <a:rPr lang="en-US" sz="2400" b="1" dirty="0" smtClean="0">
                <a:solidFill>
                  <a:srgbClr val="7C8E31"/>
                </a:solidFill>
                <a:cs typeface="Arial" panose="020B0604020202020204" pitchFamily="34" charset="0"/>
              </a:rPr>
              <a:t>888.685.2637</a:t>
            </a:r>
            <a:endParaRPr lang="en-US" sz="2400" b="1" dirty="0">
              <a:solidFill>
                <a:srgbClr val="7C8E31"/>
              </a:solidFill>
              <a:cs typeface="Arial" panose="020B0604020202020204" pitchFamily="34" charset="0"/>
            </a:endParaRPr>
          </a:p>
          <a:p>
            <a:pPr marL="0" indent="0">
              <a:buNone/>
            </a:pPr>
            <a:endParaRPr lang="en-US" sz="2400" b="1" dirty="0" smtClean="0">
              <a:solidFill>
                <a:srgbClr val="7C8E31"/>
              </a:solidFill>
            </a:endParaRPr>
          </a:p>
          <a:p>
            <a:pPr marL="0" indent="0">
              <a:buNone/>
            </a:pPr>
            <a:endParaRPr lang="en-US" sz="2400" dirty="0" smtClean="0">
              <a:solidFill>
                <a:srgbClr val="7C8E31"/>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18" y="5350877"/>
            <a:ext cx="1145782" cy="914400"/>
          </a:xfrm>
          <a:prstGeom prst="rect">
            <a:avLst/>
          </a:prstGeom>
        </p:spPr>
      </p:pic>
      <p:sp>
        <p:nvSpPr>
          <p:cNvPr id="6" name="TextBox 5"/>
          <p:cNvSpPr txBox="1"/>
          <p:nvPr/>
        </p:nvSpPr>
        <p:spPr>
          <a:xfrm>
            <a:off x="2057400" y="5638800"/>
            <a:ext cx="6705600" cy="338554"/>
          </a:xfrm>
          <a:prstGeom prst="rect">
            <a:avLst/>
          </a:prstGeom>
          <a:noFill/>
        </p:spPr>
        <p:txBody>
          <a:bodyPr wrap="square" rtlCol="0">
            <a:spAutoFit/>
          </a:bodyPr>
          <a:lstStyle/>
          <a:p>
            <a:r>
              <a:rPr lang="en-US" sz="1600" b="1" dirty="0">
                <a:solidFill>
                  <a:srgbClr val="7C8E31"/>
                </a:solidFill>
                <a:hlinkClick r:id="rId7"/>
              </a:rPr>
              <a:t>Breaches of Privacy and Security of PHI and Confidential Information</a:t>
            </a:r>
            <a:endParaRPr lang="en-US" sz="1600" b="1" dirty="0">
              <a:solidFill>
                <a:srgbClr val="7C8E31"/>
              </a:solidFill>
            </a:endParaRPr>
          </a:p>
        </p:txBody>
      </p:sp>
    </p:spTree>
    <p:extLst>
      <p:ext uri="{BB962C8B-B14F-4D97-AF65-F5344CB8AC3E}">
        <p14:creationId xmlns:p14="http://schemas.microsoft.com/office/powerpoint/2010/main" val="3083345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60658" cy="838200"/>
          </a:xfrm>
        </p:spPr>
        <p:txBody>
          <a:bodyPr>
            <a:normAutofit/>
          </a:bodyPr>
          <a:lstStyle/>
          <a:p>
            <a:r>
              <a:rPr lang="en-US" sz="3800" dirty="0" smtClean="0">
                <a:solidFill>
                  <a:srgbClr val="000E2F"/>
                </a:solidFill>
              </a:rPr>
              <a:t>Privacy and Security Resources </a:t>
            </a:r>
            <a:endParaRPr lang="en-US" sz="3800" dirty="0"/>
          </a:p>
        </p:txBody>
      </p:sp>
      <p:sp>
        <p:nvSpPr>
          <p:cNvPr id="3" name="Content Placeholder 2"/>
          <p:cNvSpPr>
            <a:spLocks noGrp="1"/>
          </p:cNvSpPr>
          <p:nvPr>
            <p:ph idx="1"/>
          </p:nvPr>
        </p:nvSpPr>
        <p:spPr>
          <a:xfrm>
            <a:off x="609600" y="1447800"/>
            <a:ext cx="7933764" cy="4602163"/>
          </a:xfrm>
        </p:spPr>
        <p:txBody>
          <a:bodyPr>
            <a:normAutofit/>
          </a:bodyPr>
          <a:lstStyle/>
          <a:p>
            <a:pPr marL="0" indent="0" fontAlgn="t">
              <a:buNone/>
            </a:pPr>
            <a:r>
              <a:rPr lang="en-US" sz="2600" b="1" dirty="0" smtClean="0">
                <a:solidFill>
                  <a:srgbClr val="000E2F"/>
                </a:solidFill>
              </a:rPr>
              <a:t>Office </a:t>
            </a:r>
            <a:r>
              <a:rPr lang="en-US" sz="2600" b="1" dirty="0">
                <a:solidFill>
                  <a:srgbClr val="000E2F"/>
                </a:solidFill>
              </a:rPr>
              <a:t>of Privacy Protection and Management </a:t>
            </a:r>
            <a:endParaRPr lang="en-US" sz="2600" b="1" dirty="0" smtClean="0">
              <a:solidFill>
                <a:srgbClr val="000E2F"/>
              </a:solidFill>
            </a:endParaRPr>
          </a:p>
          <a:p>
            <a:pPr marL="0" indent="0" fontAlgn="t">
              <a:buNone/>
            </a:pPr>
            <a:r>
              <a:rPr lang="en-US" sz="2400" b="1" dirty="0">
                <a:solidFill>
                  <a:srgbClr val="7C8E31"/>
                </a:solidFill>
              </a:rPr>
              <a:t>Rachel </a:t>
            </a:r>
            <a:r>
              <a:rPr lang="en-US" sz="2400" b="1" dirty="0" smtClean="0">
                <a:solidFill>
                  <a:srgbClr val="7C8E31"/>
                </a:solidFill>
              </a:rPr>
              <a:t>Rudnick, AVP </a:t>
            </a:r>
            <a:r>
              <a:rPr lang="en-US" sz="2400" b="1" dirty="0">
                <a:solidFill>
                  <a:srgbClr val="7C8E31"/>
                </a:solidFill>
              </a:rPr>
              <a:t>&amp; Chief Privacy Officer </a:t>
            </a:r>
          </a:p>
          <a:p>
            <a:pPr marL="0" indent="0" fontAlgn="t">
              <a:buNone/>
            </a:pPr>
            <a:r>
              <a:rPr lang="en-US" sz="2400" b="1" dirty="0" smtClean="0">
                <a:solidFill>
                  <a:srgbClr val="7C8E31"/>
                </a:solidFill>
              </a:rPr>
              <a:t>860.486.5256 or </a:t>
            </a:r>
            <a:r>
              <a:rPr lang="en-US" sz="2400" dirty="0" smtClean="0">
                <a:hlinkClick r:id="rId2"/>
              </a:rPr>
              <a:t>rrudnick@uchc.edu</a:t>
            </a:r>
            <a:r>
              <a:rPr lang="en-US" sz="2400" dirty="0" smtClean="0"/>
              <a:t>  </a:t>
            </a:r>
            <a:endParaRPr lang="en-US" sz="2400" dirty="0"/>
          </a:p>
          <a:p>
            <a:pPr marL="0" indent="0" fontAlgn="t">
              <a:buNone/>
            </a:pPr>
            <a:endParaRPr lang="en-US" sz="1000" b="1" dirty="0" smtClean="0">
              <a:solidFill>
                <a:srgbClr val="000E2F"/>
              </a:solidFill>
            </a:endParaRPr>
          </a:p>
          <a:p>
            <a:pPr marL="0" indent="0" fontAlgn="t">
              <a:buNone/>
            </a:pPr>
            <a:r>
              <a:rPr lang="en-US" sz="2600" b="1" dirty="0" smtClean="0">
                <a:solidFill>
                  <a:srgbClr val="000E2F"/>
                </a:solidFill>
              </a:rPr>
              <a:t>IT Security Office </a:t>
            </a:r>
            <a:endParaRPr lang="en-US" sz="2600" dirty="0">
              <a:solidFill>
                <a:srgbClr val="000E2F"/>
              </a:solidFill>
            </a:endParaRPr>
          </a:p>
          <a:p>
            <a:pPr marL="0" indent="0" fontAlgn="t">
              <a:buNone/>
            </a:pPr>
            <a:r>
              <a:rPr lang="en-US" sz="2400" b="1" dirty="0" smtClean="0">
                <a:solidFill>
                  <a:srgbClr val="7C8E31"/>
                </a:solidFill>
              </a:rPr>
              <a:t>Carrie Gray, Director</a:t>
            </a:r>
            <a:endParaRPr lang="en-US" sz="2400" b="1" dirty="0">
              <a:solidFill>
                <a:srgbClr val="7C8E31"/>
              </a:solidFill>
            </a:endParaRPr>
          </a:p>
          <a:p>
            <a:pPr marL="0" indent="0" fontAlgn="t">
              <a:buNone/>
            </a:pPr>
            <a:r>
              <a:rPr lang="en-US" sz="2400" b="1" dirty="0" smtClean="0">
                <a:solidFill>
                  <a:srgbClr val="7C8E31"/>
                </a:solidFill>
              </a:rPr>
              <a:t>860.679.2295 or </a:t>
            </a:r>
            <a:r>
              <a:rPr lang="en-US" sz="2400" dirty="0" smtClean="0">
                <a:solidFill>
                  <a:srgbClr val="7C8E31"/>
                </a:solidFill>
                <a:hlinkClick r:id="rId3"/>
              </a:rPr>
              <a:t>cagray@uchc.edu</a:t>
            </a:r>
            <a:r>
              <a:rPr lang="en-US" sz="2400" b="1" dirty="0" smtClean="0">
                <a:solidFill>
                  <a:srgbClr val="7C8E31"/>
                </a:solidFill>
              </a:rPr>
              <a:t> </a:t>
            </a:r>
            <a:endParaRPr lang="en-US" sz="2400" b="1" dirty="0">
              <a:solidFill>
                <a:srgbClr val="7C8E31"/>
              </a:solidFill>
            </a:endParaRPr>
          </a:p>
          <a:p>
            <a:pPr marL="0" indent="0">
              <a:buNone/>
            </a:pPr>
            <a:endParaRPr lang="en-US" sz="1000" b="1" dirty="0" smtClean="0">
              <a:solidFill>
                <a:srgbClr val="000E2F"/>
              </a:solidFill>
            </a:endParaRPr>
          </a:p>
          <a:p>
            <a:pPr marL="0" indent="0">
              <a:buNone/>
            </a:pPr>
            <a:r>
              <a:rPr lang="en-US" sz="2400" b="1" dirty="0" smtClean="0">
                <a:solidFill>
                  <a:srgbClr val="000E2F"/>
                </a:solidFill>
              </a:rPr>
              <a:t>IT </a:t>
            </a:r>
            <a:r>
              <a:rPr lang="en-US" sz="2400" b="1" dirty="0">
                <a:solidFill>
                  <a:srgbClr val="000E2F"/>
                </a:solidFill>
              </a:rPr>
              <a:t>Help </a:t>
            </a:r>
            <a:r>
              <a:rPr lang="en-US" sz="2400" b="1" dirty="0" smtClean="0">
                <a:solidFill>
                  <a:srgbClr val="000E2F"/>
                </a:solidFill>
              </a:rPr>
              <a:t>Desk</a:t>
            </a:r>
          </a:p>
          <a:p>
            <a:pPr marL="0" indent="0">
              <a:buNone/>
            </a:pPr>
            <a:r>
              <a:rPr lang="en-US" sz="2400" b="1" dirty="0" smtClean="0">
                <a:solidFill>
                  <a:srgbClr val="7C8E31"/>
                </a:solidFill>
              </a:rPr>
              <a:t>860.679.4400 or</a:t>
            </a:r>
            <a:r>
              <a:rPr lang="en-US" sz="2400" b="1" dirty="0">
                <a:solidFill>
                  <a:srgbClr val="7C8E31"/>
                </a:solidFill>
              </a:rPr>
              <a:t> </a:t>
            </a:r>
            <a:r>
              <a:rPr lang="en-US" sz="2400" dirty="0" smtClean="0">
                <a:solidFill>
                  <a:srgbClr val="7C8E31"/>
                </a:solidFill>
                <a:hlinkClick r:id="rId4"/>
              </a:rPr>
              <a:t>helpdesk@uchc.edu</a:t>
            </a:r>
            <a:r>
              <a:rPr lang="en-US" sz="2400" b="1" dirty="0" smtClean="0">
                <a:solidFill>
                  <a:srgbClr val="7C8E31"/>
                </a:solidFill>
              </a:rPr>
              <a:t> </a:t>
            </a:r>
            <a:endParaRPr lang="en-US" dirty="0"/>
          </a:p>
        </p:txBody>
      </p:sp>
      <p:sp>
        <p:nvSpPr>
          <p:cNvPr id="4" name="TextBox 3"/>
          <p:cNvSpPr txBox="1"/>
          <p:nvPr/>
        </p:nvSpPr>
        <p:spPr>
          <a:xfrm>
            <a:off x="5980413" y="5486400"/>
            <a:ext cx="2438400" cy="769441"/>
          </a:xfrm>
          <a:prstGeom prst="rect">
            <a:avLst/>
          </a:prstGeom>
          <a:noFill/>
        </p:spPr>
        <p:txBody>
          <a:bodyPr wrap="square" rtlCol="0">
            <a:spAutoFit/>
          </a:bodyPr>
          <a:lstStyle/>
          <a:p>
            <a:pPr fontAlgn="t"/>
            <a:r>
              <a:rPr lang="en-US" sz="2200" b="1" dirty="0">
                <a:hlinkClick r:id="rId5"/>
              </a:rPr>
              <a:t>PRIVACY </a:t>
            </a:r>
            <a:r>
              <a:rPr lang="en-US" sz="2200" b="1" dirty="0" smtClean="0">
                <a:hlinkClick r:id="rId5"/>
              </a:rPr>
              <a:t>POLICIES</a:t>
            </a:r>
            <a:endParaRPr lang="en-US" sz="2200" b="1" dirty="0"/>
          </a:p>
          <a:p>
            <a:pPr fontAlgn="t"/>
            <a:r>
              <a:rPr lang="en-US" sz="2200" b="1" dirty="0">
                <a:hlinkClick r:id="rId6"/>
              </a:rPr>
              <a:t>SECURITY POLICIES </a:t>
            </a:r>
            <a:endParaRPr lang="en-US" sz="2200" b="1"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5089" y="5486400"/>
            <a:ext cx="1145782" cy="914400"/>
          </a:xfrm>
          <a:prstGeom prst="rect">
            <a:avLst/>
          </a:prstGeom>
        </p:spPr>
      </p:pic>
    </p:spTree>
    <p:extLst>
      <p:ext uri="{BB962C8B-B14F-4D97-AF65-F5344CB8AC3E}">
        <p14:creationId xmlns:p14="http://schemas.microsoft.com/office/powerpoint/2010/main" val="105622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2" y="838200"/>
            <a:ext cx="7960658" cy="609600"/>
          </a:xfrm>
        </p:spPr>
        <p:txBody>
          <a:bodyPr>
            <a:noAutofit/>
          </a:bodyPr>
          <a:lstStyle/>
          <a:p>
            <a:r>
              <a:rPr lang="en-US" dirty="0" smtClean="0">
                <a:solidFill>
                  <a:srgbClr val="000E2F"/>
                </a:solidFill>
              </a:rPr>
              <a:t>Healthcare Compliance and Ethics</a:t>
            </a:r>
            <a:endParaRPr lang="en-US" dirty="0">
              <a:solidFill>
                <a:srgbClr val="000E2F"/>
              </a:solidFill>
            </a:endParaRPr>
          </a:p>
        </p:txBody>
      </p:sp>
      <p:sp>
        <p:nvSpPr>
          <p:cNvPr id="3" name="Rectangle 2"/>
          <p:cNvSpPr/>
          <p:nvPr/>
        </p:nvSpPr>
        <p:spPr>
          <a:xfrm>
            <a:off x="852256" y="1295400"/>
            <a:ext cx="7529744" cy="5878532"/>
          </a:xfrm>
          <a:prstGeom prst="rect">
            <a:avLst/>
          </a:prstGeom>
        </p:spPr>
        <p:txBody>
          <a:bodyPr wrap="square">
            <a:spAutoFit/>
          </a:bodyPr>
          <a:lstStyle/>
          <a:p>
            <a:endParaRPr lang="en-US" sz="2500" b="1" dirty="0" smtClean="0">
              <a:solidFill>
                <a:srgbClr val="7C8E31"/>
              </a:solidFill>
            </a:endParaRPr>
          </a:p>
          <a:p>
            <a:r>
              <a:rPr lang="en-US" sz="2500" b="1" dirty="0" smtClean="0">
                <a:solidFill>
                  <a:srgbClr val="7C8E31"/>
                </a:solidFill>
              </a:rPr>
              <a:t>Healthcare </a:t>
            </a:r>
            <a:r>
              <a:rPr lang="en-US" sz="2500" b="1" dirty="0">
                <a:solidFill>
                  <a:srgbClr val="7C8E31"/>
                </a:solidFill>
              </a:rPr>
              <a:t>compliance </a:t>
            </a:r>
            <a:r>
              <a:rPr lang="en-US" sz="2500" b="1" dirty="0" smtClean="0">
                <a:solidFill>
                  <a:srgbClr val="7C8E31"/>
                </a:solidFill>
              </a:rPr>
              <a:t>encompasses laws, regulations, policies and  standards in areas such as patient </a:t>
            </a:r>
            <a:r>
              <a:rPr lang="en-US" sz="2500" b="1" dirty="0">
                <a:solidFill>
                  <a:srgbClr val="7C8E31"/>
                </a:solidFill>
              </a:rPr>
              <a:t>care, billing, </a:t>
            </a:r>
            <a:r>
              <a:rPr lang="en-US" sz="2500" b="1" dirty="0" smtClean="0">
                <a:solidFill>
                  <a:srgbClr val="7C8E31"/>
                </a:solidFill>
              </a:rPr>
              <a:t>reimbursement, student and resident education, contracting, research and information privacy </a:t>
            </a:r>
            <a:r>
              <a:rPr lang="en-US" sz="2500" b="1" dirty="0">
                <a:solidFill>
                  <a:srgbClr val="7C8E31"/>
                </a:solidFill>
              </a:rPr>
              <a:t>and </a:t>
            </a:r>
            <a:r>
              <a:rPr lang="en-US" sz="2500" b="1" dirty="0" smtClean="0">
                <a:solidFill>
                  <a:srgbClr val="7C8E31"/>
                </a:solidFill>
              </a:rPr>
              <a:t>security.</a:t>
            </a:r>
          </a:p>
          <a:p>
            <a:endParaRPr lang="en-US" sz="2500" b="1" dirty="0" smtClean="0">
              <a:solidFill>
                <a:srgbClr val="7C8E31"/>
              </a:solidFill>
            </a:endParaRPr>
          </a:p>
          <a:p>
            <a:r>
              <a:rPr lang="en-US" sz="2500" b="1" dirty="0" smtClean="0">
                <a:solidFill>
                  <a:srgbClr val="7C8E31"/>
                </a:solidFill>
              </a:rPr>
              <a:t>As healthcare becomes </a:t>
            </a:r>
            <a:r>
              <a:rPr lang="en-US" sz="2500" b="1" dirty="0">
                <a:solidFill>
                  <a:srgbClr val="7C8E31"/>
                </a:solidFill>
              </a:rPr>
              <a:t>increasingly complex, practitioners and institutions must </a:t>
            </a:r>
            <a:r>
              <a:rPr lang="en-US" sz="2500" b="1" dirty="0" smtClean="0">
                <a:solidFill>
                  <a:srgbClr val="7C8E31"/>
                </a:solidFill>
              </a:rPr>
              <a:t>understand and adhere to </a:t>
            </a:r>
            <a:r>
              <a:rPr lang="en-US" sz="2500" b="1" dirty="0">
                <a:solidFill>
                  <a:srgbClr val="7C8E31"/>
                </a:solidFill>
              </a:rPr>
              <a:t>applicable laws to </a:t>
            </a:r>
            <a:r>
              <a:rPr lang="en-US" sz="2500" b="1" dirty="0" smtClean="0">
                <a:solidFill>
                  <a:srgbClr val="7C8E31"/>
                </a:solidFill>
              </a:rPr>
              <a:t>avoid consequences such as negative publicity, fines, loss </a:t>
            </a:r>
            <a:r>
              <a:rPr lang="en-US" sz="2500" b="1" dirty="0">
                <a:solidFill>
                  <a:srgbClr val="7C8E31"/>
                </a:solidFill>
              </a:rPr>
              <a:t>of </a:t>
            </a:r>
            <a:r>
              <a:rPr lang="en-US" sz="2500" b="1" dirty="0" smtClean="0">
                <a:solidFill>
                  <a:srgbClr val="7C8E31"/>
                </a:solidFill>
              </a:rPr>
              <a:t>funding, or exclusion </a:t>
            </a:r>
            <a:r>
              <a:rPr lang="en-US" sz="2500" b="1" dirty="0">
                <a:solidFill>
                  <a:srgbClr val="7C8E31"/>
                </a:solidFill>
              </a:rPr>
              <a:t>from participation in federal health care programs</a:t>
            </a:r>
            <a:r>
              <a:rPr lang="en-US" sz="2500" b="1" dirty="0" smtClean="0">
                <a:solidFill>
                  <a:srgbClr val="7C8E31"/>
                </a:solidFill>
              </a:rPr>
              <a:t>.</a:t>
            </a:r>
          </a:p>
          <a:p>
            <a:endParaRPr lang="en-US" sz="2200" b="1" dirty="0">
              <a:solidFill>
                <a:srgbClr val="7C8E31"/>
              </a:solidFill>
            </a:endParaRPr>
          </a:p>
          <a:p>
            <a:endParaRPr lang="en-US" b="1" dirty="0">
              <a:solidFill>
                <a:srgbClr val="7C8E31"/>
              </a:solidFill>
            </a:endParaRPr>
          </a:p>
          <a:p>
            <a:endParaRPr lang="en-US" dirty="0"/>
          </a:p>
          <a:p>
            <a:endParaRPr lang="en-US" dirty="0"/>
          </a:p>
        </p:txBody>
      </p:sp>
    </p:spTree>
    <p:extLst>
      <p:ext uri="{BB962C8B-B14F-4D97-AF65-F5344CB8AC3E}">
        <p14:creationId xmlns:p14="http://schemas.microsoft.com/office/powerpoint/2010/main" val="35189952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pack\AppData\Local\Microsoft\Windows\Temporary Internet Files\Content.IE5\22RU9QTZ\thank[1].gif"/>
          <p:cNvPicPr>
            <a:picLocks noChangeAspect="1" noChangeArrowheads="1"/>
          </p:cNvPicPr>
          <p:nvPr/>
        </p:nvPicPr>
        <p:blipFill>
          <a:blip r:embed="rId2">
            <a:clrChange>
              <a:clrFrom>
                <a:srgbClr val="F3FFFF"/>
              </a:clrFrom>
              <a:clrTo>
                <a:srgbClr val="F3FFFF">
                  <a:alpha val="0"/>
                </a:srgbClr>
              </a:clrTo>
            </a:clrChange>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rot="873378">
            <a:off x="3183672" y="1391883"/>
            <a:ext cx="4697967"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683" y="4419600"/>
            <a:ext cx="7560112" cy="1138773"/>
          </a:xfrm>
          <a:prstGeom prst="rect">
            <a:avLst/>
          </a:prstGeom>
          <a:noFill/>
        </p:spPr>
        <p:txBody>
          <a:bodyPr wrap="square" rtlCol="0">
            <a:spAutoFit/>
          </a:bodyPr>
          <a:lstStyle/>
          <a:p>
            <a:r>
              <a:rPr lang="en-US" sz="2400" b="1" i="1" dirty="0">
                <a:solidFill>
                  <a:srgbClr val="7C8E31"/>
                </a:solidFill>
                <a:latin typeface="Times New Roman" panose="02020603050405020304" pitchFamily="18" charset="0"/>
                <a:cs typeface="Times New Roman" panose="02020603050405020304" pitchFamily="18" charset="0"/>
              </a:rPr>
              <a:t>We wish to </a:t>
            </a:r>
            <a:r>
              <a:rPr lang="en-US" sz="2400" b="1" i="1" dirty="0" smtClean="0">
                <a:solidFill>
                  <a:srgbClr val="7C8E31"/>
                </a:solidFill>
                <a:latin typeface="Times New Roman" panose="02020603050405020304" pitchFamily="18" charset="0"/>
                <a:cs typeface="Times New Roman" panose="02020603050405020304" pitchFamily="18" charset="0"/>
              </a:rPr>
              <a:t>acknowledge Shannon Kelmelis and Michelle Mendocha </a:t>
            </a:r>
            <a:r>
              <a:rPr lang="en-US" sz="2400" b="1" i="1" dirty="0">
                <a:solidFill>
                  <a:srgbClr val="7C8E31"/>
                </a:solidFill>
                <a:latin typeface="Times New Roman" panose="02020603050405020304" pitchFamily="18" charset="0"/>
                <a:cs typeface="Times New Roman" panose="02020603050405020304" pitchFamily="18" charset="0"/>
              </a:rPr>
              <a:t>for </a:t>
            </a:r>
            <a:r>
              <a:rPr lang="en-US" sz="2400" b="1" i="1" dirty="0" smtClean="0">
                <a:solidFill>
                  <a:srgbClr val="7C8E31"/>
                </a:solidFill>
                <a:latin typeface="Times New Roman" panose="02020603050405020304" pitchFamily="18" charset="0"/>
                <a:cs typeface="Times New Roman" panose="02020603050405020304" pitchFamily="18" charset="0"/>
              </a:rPr>
              <a:t>their assistance with this training.  </a:t>
            </a:r>
            <a:endParaRPr lang="en-US" sz="2400" b="1" i="1" dirty="0">
              <a:solidFill>
                <a:srgbClr val="7C8E31"/>
              </a:solidFill>
              <a:latin typeface="Times New Roman" panose="02020603050405020304" pitchFamily="18" charset="0"/>
              <a:cs typeface="Times New Roman" panose="02020603050405020304" pitchFamily="18" charset="0"/>
            </a:endParaRPr>
          </a:p>
          <a:p>
            <a:endParaRPr lang="en-US" sz="2000" b="1" dirty="0">
              <a:latin typeface="Lucida Calligraphy" panose="03010101010101010101" pitchFamily="66" charset="0"/>
            </a:endParaRPr>
          </a:p>
        </p:txBody>
      </p:sp>
    </p:spTree>
    <p:extLst>
      <p:ext uri="{BB962C8B-B14F-4D97-AF65-F5344CB8AC3E}">
        <p14:creationId xmlns:p14="http://schemas.microsoft.com/office/powerpoint/2010/main" val="3609881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22437"/>
            <a:ext cx="8538882" cy="5287963"/>
          </a:xfrm>
        </p:spPr>
        <p:txBody>
          <a:bodyPr>
            <a:normAutofit/>
          </a:bodyPr>
          <a:lstStyle/>
          <a:p>
            <a:pPr marL="0" indent="0" algn="ctr">
              <a:buNone/>
            </a:pPr>
            <a:r>
              <a:rPr lang="en-US" sz="3600" b="1" dirty="0" smtClean="0">
                <a:solidFill>
                  <a:srgbClr val="7C8E31"/>
                </a:solidFill>
              </a:rPr>
              <a:t>Contact:</a:t>
            </a:r>
          </a:p>
          <a:p>
            <a:pPr marL="0" indent="0" algn="ctr">
              <a:buNone/>
            </a:pPr>
            <a:endParaRPr lang="en-US" sz="2800" b="1" dirty="0" smtClean="0">
              <a:solidFill>
                <a:srgbClr val="7C8E31"/>
              </a:solidFill>
            </a:endParaRPr>
          </a:p>
          <a:p>
            <a:pPr marL="0" indent="0" algn="ctr">
              <a:spcBef>
                <a:spcPts val="0"/>
              </a:spcBef>
              <a:buNone/>
            </a:pPr>
            <a:r>
              <a:rPr lang="en-US" sz="2800" b="1" dirty="0" smtClean="0">
                <a:solidFill>
                  <a:srgbClr val="7C8E31"/>
                </a:solidFill>
              </a:rPr>
              <a:t>Office of Healthcare and Regulatory Compliance</a:t>
            </a:r>
          </a:p>
          <a:p>
            <a:pPr marL="0" indent="0" algn="ctr">
              <a:spcBef>
                <a:spcPts val="0"/>
              </a:spcBef>
              <a:buNone/>
            </a:pPr>
            <a:endParaRPr lang="en-US" sz="2800" b="1" dirty="0" smtClean="0">
              <a:solidFill>
                <a:srgbClr val="7C8E31"/>
              </a:solidFill>
            </a:endParaRPr>
          </a:p>
          <a:p>
            <a:pPr marL="0" indent="0" algn="ctr">
              <a:spcBef>
                <a:spcPts val="0"/>
              </a:spcBef>
              <a:buNone/>
            </a:pPr>
            <a:r>
              <a:rPr lang="en-US" sz="2800" b="1" dirty="0" smtClean="0">
                <a:solidFill>
                  <a:srgbClr val="7C8E31"/>
                </a:solidFill>
              </a:rPr>
              <a:t>860.679.4180</a:t>
            </a:r>
          </a:p>
          <a:p>
            <a:pPr marL="0" indent="0" algn="ctr">
              <a:spcBef>
                <a:spcPts val="0"/>
              </a:spcBef>
              <a:buNone/>
            </a:pPr>
            <a:endParaRPr lang="en-US" sz="2000" b="1" dirty="0" smtClean="0">
              <a:solidFill>
                <a:srgbClr val="7C8E31"/>
              </a:solidFill>
              <a:hlinkClick r:id="rId2"/>
            </a:endParaRPr>
          </a:p>
          <a:p>
            <a:pPr marL="0" indent="0" algn="ctr">
              <a:spcBef>
                <a:spcPts val="0"/>
              </a:spcBef>
              <a:buNone/>
            </a:pPr>
            <a:r>
              <a:rPr lang="en-US" sz="3000" b="1" dirty="0" smtClean="0">
                <a:solidFill>
                  <a:srgbClr val="7C8E31"/>
                </a:solidFill>
                <a:hlinkClick r:id="rId2"/>
              </a:rPr>
              <a:t>compliance.officer@uchc.edu</a:t>
            </a:r>
            <a:r>
              <a:rPr lang="en-US" sz="3000" b="1" dirty="0" smtClean="0">
                <a:solidFill>
                  <a:srgbClr val="7C8E31"/>
                </a:solidFill>
              </a:rPr>
              <a:t> </a:t>
            </a:r>
          </a:p>
          <a:p>
            <a:pPr marL="0" indent="0" algn="ctr">
              <a:spcBef>
                <a:spcPts val="0"/>
              </a:spcBef>
              <a:buNone/>
            </a:pPr>
            <a:endParaRPr lang="en-US" dirty="0" smtClean="0">
              <a:solidFill>
                <a:srgbClr val="7C8E31"/>
              </a:solidFill>
            </a:endParaRPr>
          </a:p>
          <a:p>
            <a:pPr marL="0" indent="0" algn="ctr">
              <a:spcBef>
                <a:spcPts val="0"/>
              </a:spcBef>
              <a:buNone/>
            </a:pPr>
            <a:endParaRPr lang="en-US" dirty="0" smtClean="0">
              <a:solidFill>
                <a:srgbClr val="7C8E31"/>
              </a:solidFill>
            </a:endParaRPr>
          </a:p>
          <a:p>
            <a:pPr marL="0" indent="0" algn="ctr">
              <a:spcBef>
                <a:spcPts val="0"/>
              </a:spcBef>
              <a:buNone/>
            </a:pPr>
            <a:r>
              <a:rPr lang="en-US" dirty="0" smtClean="0">
                <a:solidFill>
                  <a:srgbClr val="7C8E31"/>
                </a:solidFill>
              </a:rPr>
              <a:t>  </a:t>
            </a:r>
            <a:endParaRPr lang="en-US" dirty="0">
              <a:solidFill>
                <a:srgbClr val="7C8E31"/>
              </a:solidFill>
            </a:endParaRPr>
          </a:p>
        </p:txBody>
      </p:sp>
      <p:sp>
        <p:nvSpPr>
          <p:cNvPr id="4" name="Title 1"/>
          <p:cNvSpPr>
            <a:spLocks noGrp="1"/>
          </p:cNvSpPr>
          <p:nvPr>
            <p:ph type="title"/>
          </p:nvPr>
        </p:nvSpPr>
        <p:spPr/>
        <p:txBody>
          <a:bodyPr/>
          <a:lstStyle/>
          <a:p>
            <a:r>
              <a:rPr lang="en-US" dirty="0" smtClean="0">
                <a:solidFill>
                  <a:srgbClr val="000E2F"/>
                </a:solidFill>
              </a:rPr>
              <a:t>Training Questions? </a:t>
            </a:r>
            <a:endParaRPr lang="en-US" dirty="0"/>
          </a:p>
        </p:txBody>
      </p:sp>
    </p:spTree>
    <p:extLst>
      <p:ext uri="{BB962C8B-B14F-4D97-AF65-F5344CB8AC3E}">
        <p14:creationId xmlns:p14="http://schemas.microsoft.com/office/powerpoint/2010/main" val="49190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0E2F"/>
                </a:solidFill>
              </a:rPr>
              <a:t>How can we help you?</a:t>
            </a:r>
            <a:endParaRPr lang="en-US" dirty="0">
              <a:solidFill>
                <a:srgbClr val="000E2F"/>
              </a:solidFill>
            </a:endParaRPr>
          </a:p>
        </p:txBody>
      </p:sp>
      <p:sp>
        <p:nvSpPr>
          <p:cNvPr id="4" name="Content Placeholder 3"/>
          <p:cNvSpPr>
            <a:spLocks noGrp="1"/>
          </p:cNvSpPr>
          <p:nvPr>
            <p:ph idx="1"/>
          </p:nvPr>
        </p:nvSpPr>
        <p:spPr/>
        <p:txBody>
          <a:bodyPr/>
          <a:lstStyle/>
          <a:p>
            <a:pPr marL="0" indent="0">
              <a:buNone/>
            </a:pPr>
            <a:r>
              <a:rPr lang="en-US" sz="2500" b="1" dirty="0">
                <a:solidFill>
                  <a:srgbClr val="7C8E31"/>
                </a:solidFill>
              </a:rPr>
              <a:t>The UConn Health Office of Healthcare and Regulatory Compliance facilitates individual and institutional compliance, ethics and integrity through education, consultation, monitoring of risks and investigation of potential violations</a:t>
            </a:r>
            <a:r>
              <a:rPr lang="en-US" sz="2500" b="1" dirty="0" smtClean="0">
                <a:solidFill>
                  <a:srgbClr val="7C8E31"/>
                </a:solidFill>
              </a:rPr>
              <a:t>.</a:t>
            </a:r>
          </a:p>
          <a:p>
            <a:pPr marL="0" indent="0">
              <a:buNone/>
            </a:pPr>
            <a:endParaRPr lang="en-US" sz="2500" b="1" dirty="0">
              <a:solidFill>
                <a:srgbClr val="7C8E31"/>
              </a:solidFill>
            </a:endParaRPr>
          </a:p>
          <a:p>
            <a:pPr marL="0" indent="0">
              <a:buNone/>
            </a:pPr>
            <a:r>
              <a:rPr lang="en-US" sz="2500" b="1" dirty="0" smtClean="0">
                <a:solidFill>
                  <a:srgbClr val="7C8E31"/>
                </a:solidFill>
              </a:rPr>
              <a:t>Contact the Office of Healthcare and Regulatory Compliance with any questions or concerns related to healthcare laws and regulations or UConn Health policies and procedures.</a:t>
            </a:r>
          </a:p>
          <a:p>
            <a:pPr marL="0" indent="0">
              <a:buNone/>
            </a:pPr>
            <a:endParaRPr lang="en-US" sz="2400" b="1" dirty="0">
              <a:solidFill>
                <a:srgbClr val="7C8E31"/>
              </a:solidFill>
            </a:endParaRPr>
          </a:p>
          <a:p>
            <a:pPr marL="0" indent="0">
              <a:buNone/>
            </a:pPr>
            <a:endParaRPr lang="en-US" dirty="0"/>
          </a:p>
        </p:txBody>
      </p:sp>
    </p:spTree>
    <p:extLst>
      <p:ext uri="{BB962C8B-B14F-4D97-AF65-F5344CB8AC3E}">
        <p14:creationId xmlns:p14="http://schemas.microsoft.com/office/powerpoint/2010/main" val="171737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8278" b="7279"/>
          <a:stretch/>
        </p:blipFill>
        <p:spPr>
          <a:xfrm>
            <a:off x="644456" y="1371600"/>
            <a:ext cx="7889944" cy="5029200"/>
          </a:xfrm>
        </p:spPr>
      </p:pic>
      <p:sp>
        <p:nvSpPr>
          <p:cNvPr id="2" name="TextBox 1"/>
          <p:cNvSpPr txBox="1"/>
          <p:nvPr/>
        </p:nvSpPr>
        <p:spPr>
          <a:xfrm>
            <a:off x="1219200" y="685800"/>
            <a:ext cx="7111242" cy="707886"/>
          </a:xfrm>
          <a:prstGeom prst="rect">
            <a:avLst/>
          </a:prstGeom>
          <a:noFill/>
        </p:spPr>
        <p:txBody>
          <a:bodyPr wrap="none" rtlCol="0">
            <a:spAutoFit/>
          </a:bodyPr>
          <a:lstStyle/>
          <a:p>
            <a:r>
              <a:rPr lang="en-US" sz="4000" b="1" i="1" dirty="0">
                <a:solidFill>
                  <a:srgbClr val="000E2F"/>
                </a:solidFill>
                <a:latin typeface="Times New Roman" panose="02020603050405020304" pitchFamily="18" charset="0"/>
                <a:cs typeface="Times New Roman" panose="02020603050405020304" pitchFamily="18" charset="0"/>
              </a:rPr>
              <a:t>Reporting Compliance Concerns</a:t>
            </a:r>
          </a:p>
        </p:txBody>
      </p:sp>
    </p:spTree>
    <p:extLst>
      <p:ext uri="{BB962C8B-B14F-4D97-AF65-F5344CB8AC3E}">
        <p14:creationId xmlns:p14="http://schemas.microsoft.com/office/powerpoint/2010/main" val="226551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12599</TotalTime>
  <Words>4223</Words>
  <Application>Microsoft Office PowerPoint</Application>
  <PresentationFormat>On-screen Show (4:3)</PresentationFormat>
  <Paragraphs>516</Paragraphs>
  <Slides>71</Slides>
  <Notes>25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Healthcare Compliance and  Privacy/Security Training</vt:lpstr>
      <vt:lpstr>PowerPoint Presentation</vt:lpstr>
      <vt:lpstr>Introduction to Compliance and Ethics</vt:lpstr>
      <vt:lpstr>PowerPoint Presentation</vt:lpstr>
      <vt:lpstr>Compliance</vt:lpstr>
      <vt:lpstr>Ethics</vt:lpstr>
      <vt:lpstr>Healthcare Compliance and Ethics</vt:lpstr>
      <vt:lpstr>How can we help you?</vt:lpstr>
      <vt:lpstr>PowerPoint Presentation</vt:lpstr>
      <vt:lpstr>PowerPoint Presentation</vt:lpstr>
      <vt:lpstr>PowerPoint Presentation</vt:lpstr>
      <vt:lpstr>Information  Privacy and Security </vt:lpstr>
      <vt:lpstr>Privacy and Security</vt:lpstr>
      <vt:lpstr>Confidentiality Policy</vt:lpstr>
      <vt:lpstr>PowerPoint Presentation</vt:lpstr>
      <vt:lpstr>HIPAA</vt:lpstr>
      <vt:lpstr>HITECH</vt:lpstr>
      <vt:lpstr>Protected Health Information </vt:lpstr>
      <vt:lpstr>PowerPoint Presentation</vt:lpstr>
      <vt:lpstr>De-identified information </vt:lpstr>
      <vt:lpstr> </vt:lpstr>
      <vt:lpstr>Consent to Treatment</vt:lpstr>
      <vt:lpstr>Right to View Records</vt:lpstr>
      <vt:lpstr> Right to Obtain Record Copies</vt:lpstr>
      <vt:lpstr>Requests for Record Amendments</vt:lpstr>
      <vt:lpstr>Confidential Communications </vt:lpstr>
      <vt:lpstr>Accounting of PHI Disclosures </vt:lpstr>
      <vt:lpstr>Patient Authorization</vt:lpstr>
      <vt:lpstr>Minimum Necessary </vt:lpstr>
      <vt:lpstr>Patient Complaints</vt:lpstr>
      <vt:lpstr>Managing Confidential Information and PHI</vt:lpstr>
      <vt:lpstr>General Reminders</vt:lpstr>
      <vt:lpstr>PowerPoint Presentation</vt:lpstr>
      <vt:lpstr>PowerPoint Presentation</vt:lpstr>
      <vt:lpstr>Speaking with Patient Family/Friends</vt:lpstr>
      <vt:lpstr>Sharing PHI with personal representatives </vt:lpstr>
      <vt:lpstr>Calling a patient</vt:lpstr>
      <vt:lpstr>Someone calling about a patient </vt:lpstr>
      <vt:lpstr>Verifying Callers</vt:lpstr>
      <vt:lpstr>PowerPoint Presentation</vt:lpstr>
      <vt:lpstr>PowerPoint Presentation</vt:lpstr>
      <vt:lpstr>Mailing/Handing Documents to Patients                  </vt:lpstr>
      <vt:lpstr>Faxing Confidential Information/PHI</vt:lpstr>
      <vt:lpstr>Protecting Electronic PHI (ePHI)</vt:lpstr>
      <vt:lpstr> Using UConn Health  Electronic Systems </vt:lpstr>
      <vt:lpstr>Password Security:  The First Line of Defense</vt:lpstr>
      <vt:lpstr>HealthONE</vt:lpstr>
      <vt:lpstr>ePHI Privacy Reminders</vt:lpstr>
      <vt:lpstr>PowerPoint Presentation</vt:lpstr>
      <vt:lpstr>PowerPoint Presentation</vt:lpstr>
      <vt:lpstr>Emailing Confidential Information/PHI  </vt:lpstr>
      <vt:lpstr>To send an encrypted email</vt:lpstr>
      <vt:lpstr>Encryption: Remember “SAFE”</vt:lpstr>
      <vt:lpstr>PowerPoint Presentation</vt:lpstr>
      <vt:lpstr>PowerPoint Presentation</vt:lpstr>
      <vt:lpstr>PowerPoint Presentation</vt:lpstr>
      <vt:lpstr>Social Engineering</vt:lpstr>
      <vt:lpstr>How to spot a phishing expedition</vt:lpstr>
      <vt:lpstr>Ransomware</vt:lpstr>
      <vt:lpstr>Protect Yourself and UConn Health</vt:lpstr>
      <vt:lpstr>Identity Theft</vt:lpstr>
      <vt:lpstr>Other Privacy and  Security Considerations</vt:lpstr>
      <vt:lpstr>Research Data Privacy</vt:lpstr>
      <vt:lpstr>Research Data Privacy</vt:lpstr>
      <vt:lpstr>Business Associates</vt:lpstr>
      <vt:lpstr>Marketing and Fundraising</vt:lpstr>
      <vt:lpstr>Managing Privacy and  Security Incidents</vt:lpstr>
      <vt:lpstr>Privacy/Security Incidents</vt:lpstr>
      <vt:lpstr>Privacy and Security Resources </vt:lpstr>
      <vt:lpstr>PowerPoint Presentation</vt:lpstr>
      <vt:lpstr>Training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Kelmelis,Shannon</dc:creator>
  <cp:lastModifiedBy>Pack,Virginia S.</cp:lastModifiedBy>
  <cp:revision>480</cp:revision>
  <cp:lastPrinted>2018-05-24T19:52:36Z</cp:lastPrinted>
  <dcterms:created xsi:type="dcterms:W3CDTF">2006-08-16T00:00:00Z</dcterms:created>
  <dcterms:modified xsi:type="dcterms:W3CDTF">2018-06-04T15:22:18Z</dcterms:modified>
</cp:coreProperties>
</file>